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25"/>
  </p:notesMasterIdLst>
  <p:sldIdLst>
    <p:sldId id="256" r:id="rId2"/>
    <p:sldId id="258" r:id="rId3"/>
    <p:sldId id="279" r:id="rId4"/>
    <p:sldId id="280" r:id="rId5"/>
    <p:sldId id="281" r:id="rId6"/>
    <p:sldId id="282" r:id="rId7"/>
    <p:sldId id="283" r:id="rId8"/>
    <p:sldId id="284" r:id="rId9"/>
    <p:sldId id="285" r:id="rId10"/>
    <p:sldId id="286" r:id="rId11"/>
    <p:sldId id="257" r:id="rId12"/>
    <p:sldId id="259" r:id="rId13"/>
    <p:sldId id="278" r:id="rId14"/>
    <p:sldId id="260" r:id="rId15"/>
    <p:sldId id="261" r:id="rId16"/>
    <p:sldId id="263" r:id="rId17"/>
    <p:sldId id="262" r:id="rId18"/>
    <p:sldId id="264" r:id="rId19"/>
    <p:sldId id="265" r:id="rId20"/>
    <p:sldId id="266" r:id="rId21"/>
    <p:sldId id="267" r:id="rId22"/>
    <p:sldId id="268"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2626"/>
    <a:srgbClr val="FD51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2171" autoAdjust="0"/>
  </p:normalViewPr>
  <p:slideViewPr>
    <p:cSldViewPr snapToGrid="0">
      <p:cViewPr varScale="1">
        <p:scale>
          <a:sx n="54" d="100"/>
          <a:sy n="54" d="100"/>
        </p:scale>
        <p:origin x="13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CD461-8B1E-4415-AFC1-42F9D4DE1542}" type="datetimeFigureOut">
              <a:rPr lang="vi-VN" smtClean="0"/>
              <a:t>19/09/2016</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5452C5-52BA-4527-9670-4EED6300071E}" type="slidenum">
              <a:rPr lang="vi-VN" smtClean="0"/>
              <a:t>‹#›</a:t>
            </a:fld>
            <a:endParaRPr lang="vi-VN"/>
          </a:p>
        </p:txBody>
      </p:sp>
    </p:spTree>
    <p:extLst>
      <p:ext uri="{BB962C8B-B14F-4D97-AF65-F5344CB8AC3E}">
        <p14:creationId xmlns:p14="http://schemas.microsoft.com/office/powerpoint/2010/main" val="835183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vi.wikipedia.org/wiki/Lo%C3%A0i_ng%C6%B0%E1%BB%9D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Công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ty Apple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sử</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dụng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thương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hiệu</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Apple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để</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cạnh</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tranh</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trên</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những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thị</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trường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có</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tính</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cạnh</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tranh</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cao.thương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hiệu</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Apple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đã</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phát</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triển</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với</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sự</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mở</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rộng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về</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phạm</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vi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của</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sản</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phẩm</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và</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dịch</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vụ</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với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sự</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khởi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đầu</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cuối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những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năm</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70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với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những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chiếc</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máy</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tính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desktop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rồi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là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nhưng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chiếc</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laptop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những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năm</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90.</a:t>
            </a:r>
          </a:p>
          <a:p>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Nó</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mất</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hơn</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20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năm</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trước</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khi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công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ty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mở</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rộng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sang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sản</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phẩm</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chính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đầu</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tiên</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với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sự</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ra</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đời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của</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Ipod</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năm</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2001,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theo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sau</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đó</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là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Iphone</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năm</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2007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Ipad</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2010,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bây</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giờ</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là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Apple Pay,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Apple Watch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năm</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2014.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Phản</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Biện</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a:t>
            </a:r>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Trong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nhưng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thập</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niên</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đầu</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thương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hiệu</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Apple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gặp</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rất</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nhiêù</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thách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thức</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Apple</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mang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lại</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sự</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dễ</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dàng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trong</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việc</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sử</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dung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máy</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tính</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đến</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ng</a:t>
            </a:r>
            <a:r>
              <a:rPr lang="vi-VN" sz="1800" kern="1200" baseline="0" dirty="0">
                <a:solidFill>
                  <a:schemeClr val="tx1"/>
                </a:solidFill>
                <a:effectLst/>
                <a:latin typeface="Times New Roman" panose="02020603050405020304" pitchFamily="18" charset="0"/>
                <a:ea typeface="+mn-ea"/>
                <a:cs typeface="Times New Roman" panose="02020603050405020304" pitchFamily="18" charset="0"/>
              </a:rPr>
              <a:t>ười</a:t>
            </a:r>
            <a:r>
              <a:rPr lang="en-US" sz="1800"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baseline="0" dirty="0" err="1">
                <a:solidFill>
                  <a:schemeClr val="tx1"/>
                </a:solidFill>
                <a:effectLst/>
                <a:latin typeface="Times New Roman" panose="02020603050405020304" pitchFamily="18" charset="0"/>
                <a:ea typeface="+mn-ea"/>
                <a:cs typeface="Times New Roman" panose="02020603050405020304" pitchFamily="18" charset="0"/>
              </a:rPr>
              <a:t>dùng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những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vụ</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kinh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doanh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nhỏ</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theo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một</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cách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mà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tập</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trung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nhu</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cầu</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cá</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tính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phong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cách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của</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nhưng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người</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bình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thường</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hơn</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là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sự</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phù</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hợp</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và</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yêu</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cầu</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kỹ</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thuật</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như</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doanh</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nghiệp</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lớn</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200" dirty="0">
                <a:solidFill>
                  <a:schemeClr val="tx1"/>
                </a:solidFill>
                <a:effectLst/>
                <a:latin typeface="Times New Roman" panose="02020603050405020304" pitchFamily="18" charset="0"/>
                <a:ea typeface="+mn-ea"/>
                <a:cs typeface="Times New Roman" panose="02020603050405020304" pitchFamily="18" charset="0"/>
              </a:rPr>
              <a:t>thương hiệu là một tập hợp những cảm nhận của khách hàng về một công ty, một sản phẩm hay dịch vu với đầy đủ các khía cạnh: mô tả nhận diện (brand identities), giá trị (brand values), thuộc tính (brand attributes), cá tính (brand personality). thương hiệu ràng buộc với người tiêu dùng qua mối quan hệ thương hiệu-người tiêu dùng (brand-consumers relationship).</a:t>
            </a:r>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1800" kern="1200" dirty="0" err="1">
                <a:solidFill>
                  <a:schemeClr val="tx1"/>
                </a:solidFill>
                <a:effectLst/>
                <a:latin typeface="+mn-lt"/>
                <a:ea typeface="+mn-ea"/>
                <a:cs typeface="+mn-cs"/>
              </a:rPr>
              <a:t>Vì</a:t>
            </a:r>
            <a:r>
              <a:rPr lang="en-US" sz="1800" kern="1200" baseline="0" dirty="0">
                <a:solidFill>
                  <a:schemeClr val="tx1"/>
                </a:solidFill>
                <a:effectLst/>
                <a:latin typeface="+mn-lt"/>
                <a:ea typeface="+mn-ea"/>
                <a:cs typeface="+mn-cs"/>
              </a:rPr>
              <a:t> </a:t>
            </a:r>
            <a:r>
              <a:rPr lang="en-US" sz="1800" kern="1200" baseline="0" dirty="0" err="1">
                <a:solidFill>
                  <a:schemeClr val="tx1"/>
                </a:solidFill>
                <a:effectLst/>
                <a:latin typeface="+mn-lt"/>
                <a:ea typeface="+mn-ea"/>
                <a:cs typeface="+mn-cs"/>
              </a:rPr>
              <a:t>sao</a:t>
            </a:r>
            <a:r>
              <a:rPr lang="en-US" sz="1800" kern="1200" baseline="0" dirty="0">
                <a:solidFill>
                  <a:schemeClr val="tx1"/>
                </a:solidFill>
                <a:effectLst/>
                <a:latin typeface="+mn-lt"/>
                <a:ea typeface="+mn-ea"/>
                <a:cs typeface="+mn-cs"/>
              </a:rPr>
              <a:t> </a:t>
            </a:r>
            <a:r>
              <a:rPr lang="en-US" sz="1800" kern="1200" baseline="0" dirty="0" err="1">
                <a:solidFill>
                  <a:schemeClr val="tx1"/>
                </a:solidFill>
                <a:effectLst/>
                <a:latin typeface="+mn-lt"/>
                <a:ea typeface="+mn-ea"/>
                <a:cs typeface="+mn-cs"/>
              </a:rPr>
              <a:t>táo</a:t>
            </a:r>
            <a:r>
              <a:rPr lang="en-US" sz="1800" kern="1200" baseline="0" dirty="0">
                <a:solidFill>
                  <a:schemeClr val="tx1"/>
                </a:solidFill>
                <a:effectLst/>
                <a:latin typeface="+mn-lt"/>
                <a:ea typeface="+mn-ea"/>
                <a:cs typeface="+mn-cs"/>
              </a:rPr>
              <a:t> </a:t>
            </a:r>
            <a:r>
              <a:rPr lang="en-US" sz="1800" kern="1200" baseline="0" dirty="0" err="1">
                <a:solidFill>
                  <a:schemeClr val="tx1"/>
                </a:solidFill>
                <a:effectLst/>
                <a:latin typeface="+mn-lt"/>
                <a:ea typeface="+mn-ea"/>
                <a:cs typeface="+mn-cs"/>
              </a:rPr>
              <a:t>khuyết</a:t>
            </a:r>
            <a:r>
              <a:rPr lang="en-US" sz="1800" kern="1200" baseline="0" dirty="0">
                <a:solidFill>
                  <a:schemeClr val="tx1"/>
                </a:solidFill>
                <a:effectLst/>
                <a:latin typeface="+mn-lt"/>
                <a:ea typeface="+mn-ea"/>
                <a:cs typeface="+mn-cs"/>
              </a:rPr>
              <a:t>?</a:t>
            </a:r>
          </a:p>
          <a:p>
            <a:r>
              <a:rPr lang="vi-VN" sz="1800" b="0" i="0" kern="1200" dirty="0">
                <a:solidFill>
                  <a:schemeClr val="tx1"/>
                </a:solidFill>
                <a:effectLst/>
                <a:latin typeface="+mn-lt"/>
                <a:ea typeface="+mn-ea"/>
                <a:cs typeface="+mn-cs"/>
              </a:rPr>
              <a:t>Còn về chi tiết quả táo bị cắn mất một miếng phía bên phải cũng có một cách lý giải khác là xuất phát từ một quả táo nguyên vẹn, nhưng Steve Jobs cho là Apple chưa thực sự hoàn hảo, và ông luôn muốn đi tìm kiếm sự hoàn hảo, coi như là một thông điệp để nhắc nhở các nhân viên phải luôn sáng tạo.</a:t>
            </a:r>
            <a:endParaRPr lang="en-US" sz="1800" b="0" i="0" kern="1200" dirty="0">
              <a:solidFill>
                <a:schemeClr val="tx1"/>
              </a:solidFill>
              <a:effectLst/>
              <a:latin typeface="+mn-lt"/>
              <a:ea typeface="+mn-ea"/>
              <a:cs typeface="+mn-cs"/>
            </a:endParaRPr>
          </a:p>
          <a:p>
            <a:endParaRPr lang="en-US" sz="1800" b="0" i="0" kern="1200" dirty="0">
              <a:solidFill>
                <a:schemeClr val="tx1"/>
              </a:solidFill>
              <a:effectLst/>
              <a:latin typeface="+mn-lt"/>
              <a:ea typeface="+mn-ea"/>
              <a:cs typeface="+mn-cs"/>
            </a:endParaRPr>
          </a:p>
          <a:p>
            <a:r>
              <a:rPr lang="vi-VN" sz="1800" b="0" i="0" kern="1200" dirty="0">
                <a:solidFill>
                  <a:schemeClr val="tx1"/>
                </a:solidFill>
                <a:effectLst/>
                <a:latin typeface="+mn-lt"/>
                <a:ea typeface="+mn-ea"/>
                <a:cs typeface="+mn-cs"/>
              </a:rPr>
              <a:t>Sau đó logo đã được thay đổi bởi nhà thiết kế Rob Janoff với một quả táo màu cầu vồng (vì nó có nhiều màu sắc) và bị cắn một bên phải được cho là để kỷ niệm sự kiện khám phá lực hút trái đất và sự tán sắc ánh sáng của Isaac Newton.</a:t>
            </a:r>
            <a:endParaRPr lang="en-US" sz="18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3</a:t>
            </a:fld>
            <a:endParaRPr lang="vi-VN"/>
          </a:p>
        </p:txBody>
      </p:sp>
    </p:spTree>
    <p:extLst>
      <p:ext uri="{BB962C8B-B14F-4D97-AF65-F5344CB8AC3E}">
        <p14:creationId xmlns:p14="http://schemas.microsoft.com/office/powerpoint/2010/main" val="884379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a:t>
            </a:r>
          </a:p>
          <a:p>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iTunes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nhuận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riêng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lĩnh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đẩy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iPhone, iPad, iPod, iTunes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cố</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2</a:t>
            </a:r>
            <a:endParaRPr lang="vi-VN"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gọi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quang</a:t>
            </a:r>
            <a:r>
              <a:rPr lang="en-US" sz="1200" kern="1200" dirty="0" smtClean="0">
                <a:solidFill>
                  <a:schemeClr val="tx1"/>
                </a:solidFill>
                <a:effectLst/>
                <a:latin typeface="+mn-lt"/>
                <a:ea typeface="+mn-ea"/>
                <a:cs typeface="+mn-cs"/>
              </a:rPr>
              <a:t> iPod, Apple </a:t>
            </a:r>
            <a:r>
              <a:rPr lang="en-US" sz="1200" kern="1200" dirty="0" err="1" smtClean="0">
                <a:solidFill>
                  <a:schemeClr val="tx1"/>
                </a:solidFill>
                <a:effectLst/>
                <a:latin typeface="+mn-lt"/>
                <a:ea typeface="+mn-ea"/>
                <a:cs typeface="+mn-cs"/>
              </a:rPr>
              <a:t>hy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iPod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iTunes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Và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điều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này</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xảy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iPod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kể</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iPod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slogan “</a:t>
            </a:r>
            <a:r>
              <a:rPr lang="en-US" sz="1200" i="1" kern="1200" dirty="0" smtClean="0">
                <a:solidFill>
                  <a:schemeClr val="tx1"/>
                </a:solidFill>
                <a:effectLst/>
                <a:latin typeface="+mn-lt"/>
                <a:ea typeface="+mn-ea"/>
                <a:cs typeface="+mn-cs"/>
              </a:rPr>
              <a:t>FROM THE CREATORS OF IPOD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iMac G5. </a:t>
            </a:r>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12</a:t>
            </a:fld>
            <a:endParaRPr lang="vi-VN"/>
          </a:p>
        </p:txBody>
      </p:sp>
    </p:spTree>
    <p:extLst>
      <p:ext uri="{BB962C8B-B14F-4D97-AF65-F5344CB8AC3E}">
        <p14:creationId xmlns:p14="http://schemas.microsoft.com/office/powerpoint/2010/main" val="244116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điểm</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“full-circle” – </a:t>
            </a:r>
            <a:r>
              <a:rPr lang="en-US" sz="1200" kern="1200" dirty="0" err="1" smtClean="0">
                <a:solidFill>
                  <a:schemeClr val="tx1"/>
                </a:solidFill>
                <a:effectLst/>
                <a:latin typeface="+mn-lt"/>
                <a:ea typeface="+mn-ea"/>
                <a:cs typeface="+mn-cs"/>
              </a:rPr>
              <a:t>đó</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một</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thừa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ipod,iphone,ipad</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vi-VN"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dòng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sản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phẩm</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iPad,ipod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quen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thao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tác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trên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màn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hình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cảm</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ứng</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Từ</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sự</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thành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đó</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đem</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lại</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Apple.</a:t>
            </a:r>
          </a:p>
          <a:p>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“full-circle”,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2011 </a:t>
            </a:r>
            <a:r>
              <a:rPr lang="en-US" sz="1200" kern="1200" dirty="0" err="1" smtClean="0">
                <a:solidFill>
                  <a:schemeClr val="tx1"/>
                </a:solidFill>
                <a:effectLst/>
                <a:latin typeface="+mn-lt"/>
                <a:ea typeface="+mn-ea"/>
                <a:cs typeface="+mn-cs"/>
              </a:rPr>
              <a:t>phiên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Mac OS X Lion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khiển</a:t>
            </a:r>
            <a:r>
              <a:rPr lang="en-US" sz="1200" kern="1200" dirty="0" smtClean="0">
                <a:solidFill>
                  <a:schemeClr val="tx1"/>
                </a:solidFill>
                <a:effectLst/>
                <a:latin typeface="+mn-lt"/>
                <a:ea typeface="+mn-ea"/>
                <a:cs typeface="+mn-cs"/>
              </a:rPr>
              <a:t> iPad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endParaRPr lang="vi-VN" sz="1200" kern="1200" dirty="0" smtClean="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13</a:t>
            </a:fld>
            <a:endParaRPr lang="vi-VN"/>
          </a:p>
        </p:txBody>
      </p:sp>
    </p:spTree>
    <p:extLst>
      <p:ext uri="{BB962C8B-B14F-4D97-AF65-F5344CB8AC3E}">
        <p14:creationId xmlns:p14="http://schemas.microsoft.com/office/powerpoint/2010/main" val="3272757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a:t>
            </a:r>
          </a:p>
          <a:p>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2012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Mac OS X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Mac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khiến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iOS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Vì</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Chính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vì</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chính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sách</a:t>
            </a:r>
            <a:r>
              <a:rPr lang="en-US" sz="1200" kern="1200" dirty="0" smtClean="0">
                <a:solidFill>
                  <a:schemeClr val="tx1"/>
                </a:solidFill>
                <a:effectLst/>
                <a:latin typeface="+mn-lt"/>
                <a:ea typeface="+mn-ea"/>
                <a:cs typeface="+mn-cs"/>
              </a:rPr>
              <a:t> Apple Mac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iPad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lâu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2</a:t>
            </a:r>
            <a:endParaRPr lang="vi-VN"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nữa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AppStore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Mac OS X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2011.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bấy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giờ</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OS X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iPad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iOS.</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3</a:t>
            </a:r>
            <a:endParaRPr lang="vi-VN"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2012, 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Mac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từ</a:t>
            </a:r>
            <a:r>
              <a:rPr lang="en-US" sz="1200" kern="1200" baseline="0" dirty="0" smtClean="0">
                <a:solidFill>
                  <a:schemeClr val="tx1"/>
                </a:solidFill>
                <a:effectLst/>
                <a:latin typeface="+mn-lt"/>
                <a:ea typeface="+mn-ea"/>
                <a:cs typeface="+mn-cs"/>
              </a:rPr>
              <a:t> “MAC OS X” </a:t>
            </a:r>
            <a:r>
              <a:rPr lang="en-US" sz="1200" kern="1200" baseline="0" dirty="0" err="1" smtClean="0">
                <a:solidFill>
                  <a:schemeClr val="tx1"/>
                </a:solidFill>
                <a:effectLst/>
                <a:latin typeface="+mn-lt"/>
                <a:ea typeface="+mn-ea"/>
                <a:cs typeface="+mn-cs"/>
              </a:rPr>
              <a:t>thành</a:t>
            </a:r>
            <a:r>
              <a:rPr lang="en-US" sz="1200" kern="1200" baseline="0" dirty="0" smtClean="0">
                <a:solidFill>
                  <a:schemeClr val="tx1"/>
                </a:solidFill>
                <a:effectLst/>
                <a:latin typeface="+mn-lt"/>
                <a:ea typeface="+mn-ea"/>
                <a:cs typeface="+mn-cs"/>
              </a:rPr>
              <a:t> “OS X”</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14</a:t>
            </a:fld>
            <a:endParaRPr lang="vi-VN"/>
          </a:p>
        </p:txBody>
      </p:sp>
    </p:spTree>
    <p:extLst>
      <p:ext uri="{BB962C8B-B14F-4D97-AF65-F5344CB8AC3E}">
        <p14:creationId xmlns:p14="http://schemas.microsoft.com/office/powerpoint/2010/main" val="2332499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Tiếp</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theo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đây</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a:t>
            </a:r>
            <a:r>
              <a:rPr lang="en-US" sz="1200" kern="1200" dirty="0" err="1" smtClean="0">
                <a:solidFill>
                  <a:schemeClr val="tx1"/>
                </a:solidFill>
                <a:effectLst/>
                <a:latin typeface="+mn-lt"/>
                <a:ea typeface="+mn-ea"/>
                <a:cs typeface="+mn-cs"/>
              </a:rPr>
              <a:t>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10/2011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iPhone 4S </a:t>
            </a:r>
            <a:r>
              <a:rPr lang="en-US" sz="1200" kern="1200" dirty="0" err="1" smtClean="0">
                <a:solidFill>
                  <a:schemeClr val="tx1"/>
                </a:solidFill>
                <a:effectLst/>
                <a:latin typeface="+mn-lt"/>
                <a:ea typeface="+mn-ea"/>
                <a:cs typeface="+mn-cs"/>
              </a:rPr>
              <a:t>và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sau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đó</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iPad. Siri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Apple TV</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2015.</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Apple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Siri.Siri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baseline="0" dirty="0" smtClean="0">
                <a:solidFill>
                  <a:schemeClr val="tx1"/>
                </a:solidFill>
                <a:effectLst/>
                <a:latin typeface="+mn-lt"/>
                <a:ea typeface="+mn-ea"/>
                <a:cs typeface="+mn-cs"/>
              </a:rPr>
              <a:t> dung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baseline="0" dirty="0" smtClean="0">
                <a:solidFill>
                  <a:schemeClr val="tx1"/>
                </a:solidFill>
                <a:effectLst/>
                <a:latin typeface="+mn-lt"/>
                <a:ea typeface="+mn-ea"/>
                <a:cs typeface="+mn-cs"/>
              </a:rPr>
              <a:t> 8 </a:t>
            </a:r>
            <a:r>
              <a:rPr lang="en-US" sz="1200" kern="1200" baseline="0" dirty="0" err="1" smtClean="0">
                <a:solidFill>
                  <a:schemeClr val="tx1"/>
                </a:solidFill>
                <a:effectLst/>
                <a:latin typeface="+mn-lt"/>
                <a:ea typeface="+mn-ea"/>
                <a:cs typeface="+mn-cs"/>
              </a:rPr>
              <a:t>cách</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các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quốc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gia</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Úc</a:t>
            </a:r>
            <a:r>
              <a:rPr lang="en-US" sz="1200" kern="1200" dirty="0" smtClean="0">
                <a:solidFill>
                  <a:schemeClr val="tx1"/>
                </a:solidFill>
                <a:effectLst/>
                <a:latin typeface="+mn-lt"/>
                <a:ea typeface="+mn-ea"/>
                <a:cs typeface="+mn-cs"/>
              </a:rPr>
              <a:t>, Canada, </a:t>
            </a:r>
            <a:r>
              <a:rPr lang="en-US" sz="1200" kern="1200" dirty="0" err="1" smtClean="0">
                <a:solidFill>
                  <a:schemeClr val="tx1"/>
                </a:solidFill>
                <a:effectLst/>
                <a:latin typeface="+mn-lt"/>
                <a:ea typeface="+mn-ea"/>
                <a:cs typeface="+mn-cs"/>
              </a:rPr>
              <a:t>Đan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New Zealand, Singapore, Anh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U.S.A.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Siri </a:t>
            </a:r>
            <a:r>
              <a:rPr lang="en-US" sz="1200" kern="1200" dirty="0" err="1" smtClean="0">
                <a:solidFill>
                  <a:schemeClr val="tx1"/>
                </a:solidFill>
                <a:effectLst/>
                <a:latin typeface="+mn-lt"/>
                <a:ea typeface="+mn-ea"/>
                <a:cs typeface="+mn-cs"/>
              </a:rPr>
              <a:t>nêu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thoại</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endParaRPr lang="vi-VN"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khỏi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a:t>
            </a:r>
            <a:endParaRPr lang="vi-VN" sz="1200" kern="1200" dirty="0" smtClean="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15</a:t>
            </a:fld>
            <a:endParaRPr lang="vi-VN"/>
          </a:p>
        </p:txBody>
      </p:sp>
    </p:spTree>
    <p:extLst>
      <p:ext uri="{BB962C8B-B14F-4D97-AF65-F5344CB8AC3E}">
        <p14:creationId xmlns:p14="http://schemas.microsoft.com/office/powerpoint/2010/main" val="1669448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dường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cẩn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iPad)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quanh</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2 Apple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IBM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2014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đẩy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iPad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đến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năm</a:t>
            </a:r>
            <a:r>
              <a:rPr lang="en-US" sz="1200" kern="1200" baseline="0" dirty="0" smtClean="0">
                <a:solidFill>
                  <a:schemeClr val="tx1"/>
                </a:solidFill>
                <a:effectLst/>
                <a:latin typeface="+mn-lt"/>
                <a:ea typeface="+mn-ea"/>
                <a:cs typeface="+mn-cs"/>
              </a:rPr>
              <a:t> 2015 apple </a:t>
            </a:r>
            <a:r>
              <a:rPr lang="en-US" sz="1200" kern="1200" baseline="0" dirty="0" err="1" smtClean="0">
                <a:solidFill>
                  <a:schemeClr val="tx1"/>
                </a:solidFill>
                <a:effectLst/>
                <a:latin typeface="+mn-lt"/>
                <a:ea typeface="+mn-ea"/>
                <a:cs typeface="+mn-cs"/>
              </a:rPr>
              <a:t>cung</a:t>
            </a:r>
            <a:r>
              <a:rPr lang="en-US" sz="1200" kern="1200" baseline="0" dirty="0" smtClean="0">
                <a:solidFill>
                  <a:schemeClr val="tx1"/>
                </a:solidFill>
                <a:effectLst/>
                <a:latin typeface="+mn-lt"/>
                <a:ea typeface="+mn-ea"/>
                <a:cs typeface="+mn-cs"/>
              </a:rPr>
              <a:t> da </a:t>
            </a:r>
            <a:r>
              <a:rPr lang="en-US" sz="1200" kern="1200" baseline="0" dirty="0" err="1" smtClean="0">
                <a:solidFill>
                  <a:schemeClr val="tx1"/>
                </a:solidFill>
                <a:effectLst/>
                <a:latin typeface="+mn-lt"/>
                <a:ea typeface="+mn-ea"/>
                <a:cs typeface="+mn-cs"/>
              </a:rPr>
              <a:t>cong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su</a:t>
            </a:r>
            <a:r>
              <a:rPr lang="en-US" sz="1200" kern="1200" baseline="0" dirty="0" smtClean="0">
                <a:solidFill>
                  <a:schemeClr val="tx1"/>
                </a:solidFill>
                <a:effectLst/>
                <a:latin typeface="+mn-lt"/>
                <a:ea typeface="+mn-ea"/>
                <a:cs typeface="+mn-cs"/>
              </a:rPr>
              <a:t> hop tac </a:t>
            </a:r>
            <a:r>
              <a:rPr lang="en-US" sz="1200" kern="1200" baseline="0" dirty="0" err="1" smtClean="0">
                <a:solidFill>
                  <a:schemeClr val="tx1"/>
                </a:solidFill>
                <a:effectLst/>
                <a:latin typeface="+mn-lt"/>
                <a:ea typeface="+mn-ea"/>
                <a:cs typeface="+mn-cs"/>
              </a:rPr>
              <a:t>voi</a:t>
            </a:r>
            <a:r>
              <a:rPr lang="en-US" sz="1200" kern="1200" baseline="0" dirty="0" smtClean="0">
                <a:solidFill>
                  <a:schemeClr val="tx1"/>
                </a:solidFill>
                <a:effectLst/>
                <a:latin typeface="+mn-lt"/>
                <a:ea typeface="+mn-ea"/>
                <a:cs typeface="+mn-cs"/>
              </a:rPr>
              <a:t> cisco</a:t>
            </a:r>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16</a:t>
            </a:fld>
            <a:endParaRPr lang="vi-VN"/>
          </a:p>
        </p:txBody>
      </p:sp>
    </p:spTree>
    <p:extLst>
      <p:ext uri="{BB962C8B-B14F-4D97-AF65-F5344CB8AC3E}">
        <p14:creationId xmlns:p14="http://schemas.microsoft.com/office/powerpoint/2010/main" val="717893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1-Một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1970),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tiên</a:t>
            </a:r>
            <a:r>
              <a:rPr lang="en-US" sz="1200" kern="1200" dirty="0" smtClean="0">
                <a:solidFill>
                  <a:schemeClr val="tx1"/>
                </a:solidFill>
                <a:effectLst/>
                <a:latin typeface="+mn-lt"/>
                <a:ea typeface="+mn-ea"/>
                <a:cs typeface="+mn-cs"/>
              </a:rPr>
              <a:t> (IBM PC)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Microsoft (PC DOS)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1981.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Microsoft </a:t>
            </a:r>
            <a:r>
              <a:rPr lang="en-US" sz="1200" kern="1200" dirty="0" err="1" smtClean="0">
                <a:solidFill>
                  <a:schemeClr val="tx1"/>
                </a:solidFill>
                <a:effectLst/>
                <a:latin typeface="+mn-lt"/>
                <a:ea typeface="+mn-ea"/>
                <a:cs typeface="+mn-cs"/>
              </a:rPr>
              <a:t>tung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Excel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1984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tiên</a:t>
            </a:r>
            <a:r>
              <a:rPr lang="en-US" sz="1200" kern="1200" dirty="0" smtClean="0">
                <a:solidFill>
                  <a:schemeClr val="tx1"/>
                </a:solidFill>
                <a:effectLst/>
                <a:latin typeface="+mn-lt"/>
                <a:ea typeface="+mn-ea"/>
                <a:cs typeface="+mn-cs"/>
              </a:rPr>
              <a:t> (2-3)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phòng</a:t>
            </a:r>
            <a:r>
              <a:rPr lang="en-US" sz="1200" kern="1200" dirty="0" smtClean="0">
                <a:solidFill>
                  <a:schemeClr val="tx1"/>
                </a:solidFill>
                <a:effectLst/>
                <a:latin typeface="+mn-lt"/>
                <a:ea typeface="+mn-ea"/>
                <a:cs typeface="+mn-cs"/>
              </a:rPr>
              <a:t> ban.</a:t>
            </a:r>
          </a:p>
          <a:p>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a:t>
            </a:r>
            <a:r>
              <a:rPr lang="en-US" sz="1200" kern="1200" dirty="0" smtClean="0">
                <a:solidFill>
                  <a:schemeClr val="tx1"/>
                </a:solidFill>
                <a:effectLst/>
                <a:latin typeface="+mn-lt"/>
                <a:ea typeface="+mn-ea"/>
                <a:cs typeface="+mn-cs"/>
              </a:rPr>
              <a:t> ý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nay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Adobe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lĩnh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a:t>
            </a:r>
          </a:p>
          <a:p>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4-5-Mặc </a:t>
            </a:r>
            <a:r>
              <a:rPr lang="en-US" sz="1200" kern="1200" dirty="0" err="1" smtClean="0">
                <a:solidFill>
                  <a:schemeClr val="tx1"/>
                </a:solidFill>
                <a:effectLst/>
                <a:latin typeface="+mn-lt"/>
                <a:ea typeface="+mn-ea"/>
                <a:cs typeface="+mn-cs"/>
              </a:rPr>
              <a:t>dù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dừng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ty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1990,Apple Mac </a:t>
            </a:r>
            <a:r>
              <a:rPr lang="en-US" sz="1200" kern="1200" dirty="0" err="1" smtClean="0">
                <a:solidFill>
                  <a:schemeClr val="tx1"/>
                </a:solidFill>
                <a:effectLst/>
                <a:latin typeface="+mn-lt"/>
                <a:ea typeface="+mn-ea"/>
                <a:cs typeface="+mn-cs"/>
              </a:rPr>
              <a:t>vẫn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Microsoft </a:t>
            </a:r>
            <a:r>
              <a:rPr lang="en-US" sz="1200" kern="1200" dirty="0" err="1" smtClean="0">
                <a:solidFill>
                  <a:schemeClr val="tx1"/>
                </a:solidFill>
                <a:effectLst/>
                <a:latin typeface="+mn-lt"/>
                <a:ea typeface="+mn-ea"/>
                <a:cs typeface="+mn-cs"/>
              </a:rPr>
              <a:t>vẫn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mẽ</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Apple Mac.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Microsoft Office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Apple Mac</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vẫn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hành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trước</a:t>
            </a:r>
            <a:r>
              <a:rPr lang="en-US" sz="1200" kern="1200" baseline="0" dirty="0" smtClean="0">
                <a:solidFill>
                  <a:schemeClr val="tx1"/>
                </a:solidFill>
                <a:effectLst/>
                <a:latin typeface="+mn-lt"/>
                <a:ea typeface="+mn-ea"/>
                <a:cs typeface="+mn-cs"/>
              </a:rPr>
              <a:t> 2 </a:t>
            </a:r>
            <a:r>
              <a:rPr lang="en-US" sz="1200" kern="1200" baseline="0" dirty="0" err="1" smtClean="0">
                <a:solidFill>
                  <a:schemeClr val="tx1"/>
                </a:solidFill>
                <a:effectLst/>
                <a:latin typeface="+mn-lt"/>
                <a:ea typeface="+mn-ea"/>
                <a:cs typeface="+mn-cs"/>
              </a:rPr>
              <a:t>năm</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với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chức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năng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tương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Microsoft Office </a:t>
            </a:r>
            <a:r>
              <a:rPr lang="en-US" sz="1200" kern="1200" dirty="0" err="1" smtClean="0">
                <a:solidFill>
                  <a:schemeClr val="tx1"/>
                </a:solidFill>
                <a:effectLst/>
                <a:latin typeface="+mn-lt"/>
                <a:ea typeface="+mn-ea"/>
                <a:cs typeface="+mn-cs"/>
              </a:rPr>
              <a:t>dành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Windows.</a:t>
            </a:r>
            <a:endParaRPr lang="vi-VN" sz="1200" kern="1200" dirty="0" smtClean="0">
              <a:solidFill>
                <a:schemeClr val="tx1"/>
              </a:solidFill>
              <a:effectLst/>
              <a:latin typeface="+mn-lt"/>
              <a:ea typeface="+mn-ea"/>
              <a:cs typeface="+mn-cs"/>
            </a:endParaRPr>
          </a:p>
          <a:p>
            <a:endParaRPr lang="vi-VN" dirty="0" smtClean="0"/>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17</a:t>
            </a:fld>
            <a:endParaRPr lang="vi-VN"/>
          </a:p>
        </p:txBody>
      </p:sp>
    </p:spTree>
    <p:extLst>
      <p:ext uri="{BB962C8B-B14F-4D97-AF65-F5344CB8AC3E}">
        <p14:creationId xmlns:p14="http://schemas.microsoft.com/office/powerpoint/2010/main" val="1500910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1-Công ty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ty Fortune 500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(2) iPhone (nay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90%),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iPad.</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iOS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OS X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CNTT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ty.Điển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hình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2009,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bố</a:t>
            </a:r>
            <a:r>
              <a:rPr lang="en-US" sz="1200" kern="1200" dirty="0" smtClean="0">
                <a:solidFill>
                  <a:schemeClr val="tx1"/>
                </a:solidFill>
                <a:effectLst/>
                <a:latin typeface="+mn-lt"/>
                <a:ea typeface="+mn-ea"/>
                <a:cs typeface="+mn-cs"/>
              </a:rPr>
              <a:t> (3) "Snow Leopard"(</a:t>
            </a:r>
            <a:r>
              <a:rPr lang="en-US" sz="1200" kern="1200" dirty="0" err="1" smtClean="0">
                <a:solidFill>
                  <a:schemeClr val="tx1"/>
                </a:solidFill>
                <a:effectLst/>
                <a:latin typeface="+mn-lt"/>
                <a:ea typeface="+mn-ea"/>
                <a:cs typeface="+mn-cs"/>
              </a:rPr>
              <a:t>là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phiển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bản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hệ</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điều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hành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trên</a:t>
            </a:r>
            <a:r>
              <a:rPr lang="en-US" sz="1200" kern="1200" baseline="0" dirty="0" smtClean="0">
                <a:solidFill>
                  <a:schemeClr val="tx1"/>
                </a:solidFill>
                <a:effectLst/>
                <a:latin typeface="+mn-lt"/>
                <a:ea typeface="+mn-ea"/>
                <a:cs typeface="+mn-cs"/>
              </a:rPr>
              <a:t> Apple MAC </a:t>
            </a:r>
            <a:r>
              <a:rPr lang="en-US" sz="1200" kern="1200" baseline="0" dirty="0" err="1" smtClean="0">
                <a:solidFill>
                  <a:schemeClr val="tx1"/>
                </a:solidFill>
                <a:effectLst/>
                <a:latin typeface="+mn-lt"/>
                <a:ea typeface="+mn-ea"/>
                <a:cs typeface="+mn-cs"/>
              </a:rPr>
              <a:t>trước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phiên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bản</a:t>
            </a:r>
            <a:r>
              <a:rPr lang="en-US" sz="1200" kern="1200" baseline="0" dirty="0" smtClean="0">
                <a:solidFill>
                  <a:schemeClr val="tx1"/>
                </a:solidFill>
                <a:effectLst/>
                <a:latin typeface="+mn-lt"/>
                <a:ea typeface="+mn-ea"/>
                <a:cs typeface="+mn-cs"/>
              </a:rPr>
              <a:t> LION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Mac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đủ</a:t>
            </a:r>
            <a:r>
              <a:rPr lang="en-US" sz="1200" kern="1200" dirty="0" smtClean="0">
                <a:solidFill>
                  <a:schemeClr val="tx1"/>
                </a:solidFill>
                <a:effectLst/>
                <a:latin typeface="+mn-lt"/>
                <a:ea typeface="+mn-ea"/>
                <a:cs typeface="+mn-cs"/>
              </a:rPr>
              <a:t> Microsoft Exchange.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Microsoft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Microsoft Office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Apple Mac.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2008, Apple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và</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email Microsoft Exchange. </a:t>
            </a:r>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18</a:t>
            </a:fld>
            <a:endParaRPr lang="vi-VN"/>
          </a:p>
        </p:txBody>
      </p:sp>
    </p:spTree>
    <p:extLst>
      <p:ext uri="{BB962C8B-B14F-4D97-AF65-F5344CB8AC3E}">
        <p14:creationId xmlns:p14="http://schemas.microsoft.com/office/powerpoint/2010/main" val="191935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khía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về</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biến</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iPad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bán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Apple Mac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nữa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xuất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túi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Riêng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iPhone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iPad</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đang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hướng</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ty,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phận</a:t>
            </a:r>
            <a:r>
              <a:rPr lang="en-US" sz="1200" kern="1200" dirty="0" smtClean="0">
                <a:solidFill>
                  <a:schemeClr val="tx1"/>
                </a:solidFill>
                <a:effectLst/>
                <a:latin typeface="+mn-lt"/>
                <a:ea typeface="+mn-ea"/>
                <a:cs typeface="+mn-cs"/>
              </a:rPr>
              <a:t> IT,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i="1" kern="1200" dirty="0" smtClean="0">
                <a:solidFill>
                  <a:srgbClr val="FF0000"/>
                </a:solidFill>
                <a:effectLst/>
                <a:latin typeface="+mn-lt"/>
                <a:ea typeface="+mn-ea"/>
                <a:cs typeface="+mn-cs"/>
              </a:rPr>
              <a:t>(</a:t>
            </a:r>
            <a:r>
              <a:rPr lang="en-US" sz="1200" i="1" kern="1200" dirty="0" err="1" smtClean="0">
                <a:solidFill>
                  <a:srgbClr val="FF0000"/>
                </a:solidFill>
                <a:effectLst/>
                <a:latin typeface="+mn-lt"/>
                <a:ea typeface="+mn-ea"/>
                <a:cs typeface="+mn-cs"/>
              </a:rPr>
              <a:t>quyền</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truy</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cập</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đặc</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biệt</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là</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nơi</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tốt</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hơn</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để</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thông</a:t>
            </a:r>
            <a:r>
              <a:rPr lang="en-US" sz="1200" i="1" kern="1200" dirty="0" smtClean="0">
                <a:solidFill>
                  <a:srgbClr val="FF0000"/>
                </a:solidFill>
                <a:effectLst/>
                <a:latin typeface="+mn-lt"/>
                <a:ea typeface="+mn-ea"/>
                <a:cs typeface="+mn-cs"/>
              </a:rPr>
              <a:t> tin </a:t>
            </a:r>
            <a:r>
              <a:rPr lang="en-US" sz="1200" i="1" kern="1200" dirty="0" err="1" smtClean="0">
                <a:solidFill>
                  <a:srgbClr val="FF0000"/>
                </a:solidFill>
                <a:effectLst/>
                <a:latin typeface="+mn-lt"/>
                <a:ea typeface="+mn-ea"/>
                <a:cs typeface="+mn-cs"/>
              </a:rPr>
              <a:t>khi</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họ</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đang</a:t>
            </a:r>
            <a:r>
              <a:rPr lang="en-US" sz="1200" i="1" kern="1200" dirty="0" smtClean="0">
                <a:solidFill>
                  <a:srgbClr val="FF0000"/>
                </a:solidFill>
                <a:effectLst/>
                <a:latin typeface="+mn-lt"/>
                <a:ea typeface="+mn-ea"/>
                <a:cs typeface="+mn-cs"/>
              </a:rPr>
              <a:t> di </a:t>
            </a:r>
            <a:r>
              <a:rPr lang="en-US" sz="1200" i="1" kern="1200" dirty="0" err="1" smtClean="0">
                <a:solidFill>
                  <a:srgbClr val="FF0000"/>
                </a:solidFill>
                <a:effectLst/>
                <a:latin typeface="+mn-lt"/>
                <a:ea typeface="+mn-ea"/>
                <a:cs typeface="+mn-cs"/>
              </a:rPr>
              <a:t>chuyển</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sẽ</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được</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đặc</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biệt</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hữu</a:t>
            </a:r>
            <a:r>
              <a:rPr lang="en-US" sz="1200" i="1" kern="1200" dirty="0" smtClean="0">
                <a:solidFill>
                  <a:srgbClr val="FF0000"/>
                </a:solidFill>
                <a:effectLst/>
                <a:latin typeface="+mn-lt"/>
                <a:ea typeface="+mn-ea"/>
                <a:cs typeface="+mn-cs"/>
              </a:rPr>
              <a:t> </a:t>
            </a:r>
            <a:r>
              <a:rPr lang="en-US" sz="1200" i="1" kern="1200" dirty="0" err="1" smtClean="0">
                <a:solidFill>
                  <a:srgbClr val="FF0000"/>
                </a:solidFill>
                <a:effectLst/>
                <a:latin typeface="+mn-lt"/>
                <a:ea typeface="+mn-ea"/>
                <a:cs typeface="+mn-cs"/>
              </a:rPr>
              <a:t>ích</a:t>
            </a:r>
            <a:r>
              <a:rPr lang="en-US" sz="1200" i="1" kern="1200" dirty="0" smtClean="0">
                <a:solidFill>
                  <a:srgbClr val="FF0000"/>
                </a:solidFill>
                <a:effectLst/>
                <a:latin typeface="+mn-lt"/>
                <a:ea typeface="+mn-ea"/>
                <a:cs typeface="+mn-cs"/>
              </a:rPr>
              <a:t>).</a:t>
            </a:r>
            <a:endParaRPr lang="vi-VN" sz="1200" i="1" kern="1200" dirty="0" smtClean="0">
              <a:solidFill>
                <a:srgbClr val="FF0000"/>
              </a:solidFill>
              <a:effectLst/>
              <a:latin typeface="+mn-lt"/>
              <a:ea typeface="+mn-ea"/>
              <a:cs typeface="+mn-cs"/>
            </a:endParaRPr>
          </a:p>
          <a:p>
            <a:r>
              <a:rPr lang="en-US" sz="1200" kern="1200" dirty="0" smtClean="0">
                <a:solidFill>
                  <a:schemeClr val="tx1"/>
                </a:solidFill>
                <a:effectLst/>
                <a:latin typeface="+mn-lt"/>
                <a:ea typeface="+mn-ea"/>
                <a:cs typeface="+mn-cs"/>
              </a:rPr>
              <a:t>     2 -  </a:t>
            </a:r>
            <a:r>
              <a:rPr lang="en-US" sz="1200" kern="1200" dirty="0" err="1" smtClean="0">
                <a:solidFill>
                  <a:schemeClr val="tx1"/>
                </a:solidFill>
                <a:effectLst/>
                <a:latin typeface="+mn-lt"/>
                <a:ea typeface="+mn-ea"/>
                <a:cs typeface="+mn-cs"/>
              </a:rPr>
              <a:t>Macbook</a:t>
            </a:r>
            <a:r>
              <a:rPr lang="en-US" sz="1200" kern="1200" dirty="0" smtClean="0">
                <a:solidFill>
                  <a:schemeClr val="tx1"/>
                </a:solidFill>
                <a:effectLst/>
                <a:latin typeface="+mn-lt"/>
                <a:ea typeface="+mn-ea"/>
                <a:cs typeface="+mn-cs"/>
              </a:rPr>
              <a:t> Air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iPad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2015 </a:t>
            </a:r>
            <a:r>
              <a:rPr lang="en-US" sz="1200" kern="1200" dirty="0" err="1" smtClean="0">
                <a:solidFill>
                  <a:schemeClr val="tx1"/>
                </a:solidFill>
                <a:effectLst/>
                <a:latin typeface="+mn-lt"/>
                <a:ea typeface="+mn-ea"/>
                <a:cs typeface="+mn-cs"/>
              </a:rPr>
              <a:t>Giám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Apple Tim Cook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ty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ty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rõ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ty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nữa</a:t>
            </a:r>
            <a:r>
              <a:rPr lang="en-US" sz="1200" kern="1200" dirty="0" smtClean="0">
                <a:solidFill>
                  <a:schemeClr val="tx1"/>
                </a:solidFill>
                <a:effectLst/>
                <a:latin typeface="+mn-lt"/>
                <a:ea typeface="+mn-ea"/>
                <a:cs typeface="+mn-cs"/>
              </a:rPr>
              <a:t>.</a:t>
            </a:r>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19</a:t>
            </a:fld>
            <a:endParaRPr lang="vi-VN"/>
          </a:p>
        </p:txBody>
      </p:sp>
    </p:spTree>
    <p:extLst>
      <p:ext uri="{BB962C8B-B14F-4D97-AF65-F5344CB8AC3E}">
        <p14:creationId xmlns:p14="http://schemas.microsoft.com/office/powerpoint/2010/main" val="2354115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là</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iCloud, </a:t>
            </a:r>
            <a:r>
              <a:rPr lang="en-US" sz="1200" kern="1200" dirty="0" err="1" smtClean="0">
                <a:solidFill>
                  <a:schemeClr val="tx1"/>
                </a:solidFill>
                <a:effectLst/>
                <a:latin typeface="+mn-lt"/>
                <a:ea typeface="+mn-ea"/>
                <a:cs typeface="+mn-cs"/>
              </a:rPr>
              <a:t>mang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chia </a:t>
            </a:r>
            <a:r>
              <a:rPr lang="en-US" sz="1200" kern="1200" dirty="0" err="1" smtClean="0">
                <a:solidFill>
                  <a:schemeClr val="tx1"/>
                </a:solidFill>
                <a:effectLst/>
                <a:latin typeface="+mn-lt"/>
                <a:ea typeface="+mn-ea"/>
                <a:cs typeface="+mn-cs"/>
              </a:rPr>
              <a:t>sẻ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nội</a:t>
            </a:r>
            <a:r>
              <a:rPr lang="en-US" sz="1200" kern="1200" dirty="0" smtClean="0">
                <a:solidFill>
                  <a:schemeClr val="tx1"/>
                </a:solidFill>
                <a:effectLst/>
                <a:latin typeface="+mn-lt"/>
                <a:ea typeface="+mn-ea"/>
                <a:cs typeface="+mn-cs"/>
              </a:rPr>
              <a:t> dung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(1) (iPhone, </a:t>
            </a:r>
            <a:r>
              <a:rPr lang="en-US" sz="1200" kern="1200" dirty="0" err="1" smtClean="0">
                <a:solidFill>
                  <a:schemeClr val="tx1"/>
                </a:solidFill>
                <a:effectLst/>
                <a:latin typeface="+mn-lt"/>
                <a:ea typeface="+mn-ea"/>
                <a:cs typeface="+mn-cs"/>
              </a:rPr>
              <a:t>iPod,iPad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Mac). iCloud </a:t>
            </a:r>
            <a:r>
              <a:rPr lang="en-US" sz="1200" kern="1200" dirty="0" err="1" smtClean="0">
                <a:solidFill>
                  <a:schemeClr val="tx1"/>
                </a:solidFill>
                <a:effectLst/>
                <a:latin typeface="+mn-lt"/>
                <a:ea typeface="+mn-ea"/>
                <a:cs typeface="+mn-cs"/>
              </a:rPr>
              <a:t>đồng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iCloud </a:t>
            </a:r>
            <a:r>
              <a:rPr lang="en-US" sz="1200" kern="1200" dirty="0" err="1" smtClean="0">
                <a:solidFill>
                  <a:schemeClr val="tx1"/>
                </a:solidFill>
                <a:effectLst/>
                <a:latin typeface="+mn-lt"/>
                <a:ea typeface="+mn-ea"/>
                <a:cs typeface="+mn-cs"/>
              </a:rPr>
              <a:t>mang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vượt</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khách</a:t>
            </a:r>
            <a:r>
              <a:rPr lang="en-US" sz="1200" kern="1200" baseline="0" dirty="0" smtClean="0">
                <a:solidFill>
                  <a:schemeClr val="tx1"/>
                </a:solidFill>
                <a:effectLst/>
                <a:latin typeface="+mn-lt"/>
                <a:ea typeface="+mn-ea"/>
                <a:cs typeface="+mn-cs"/>
              </a:rPr>
              <a:t> hang </a:t>
            </a:r>
            <a:r>
              <a:rPr lang="en-US" sz="1200" kern="1200" baseline="0" dirty="0" err="1" smtClean="0">
                <a:solidFill>
                  <a:schemeClr val="tx1"/>
                </a:solidFill>
                <a:effectLst/>
                <a:latin typeface="+mn-lt"/>
                <a:ea typeface="+mn-ea"/>
                <a:cs typeface="+mn-cs"/>
              </a:rPr>
              <a:t>của</a:t>
            </a:r>
            <a:r>
              <a:rPr lang="en-US" sz="1200" kern="1200" baseline="0" dirty="0" smtClean="0">
                <a:solidFill>
                  <a:schemeClr val="tx1"/>
                </a:solidFill>
                <a:effectLst/>
                <a:latin typeface="+mn-lt"/>
                <a:ea typeface="+mn-ea"/>
                <a:cs typeface="+mn-cs"/>
              </a:rPr>
              <a:t> Apple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dòng</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endParaRPr lang="en-US" sz="1200" kern="1200" dirty="0" smtClean="0">
              <a:solidFill>
                <a:schemeClr val="tx1"/>
              </a:solidFill>
              <a:effectLst/>
              <a:latin typeface="+mn-lt"/>
              <a:ea typeface="+mn-ea"/>
              <a:cs typeface="+mn-cs"/>
            </a:endParaRPr>
          </a:p>
          <a:p>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có</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thể</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ko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nói</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triệu</a:t>
            </a:r>
            <a:r>
              <a:rPr lang="en-US" sz="1200" kern="1200" dirty="0" smtClean="0">
                <a:solidFill>
                  <a:schemeClr val="tx1"/>
                </a:solidFill>
                <a:effectLst/>
                <a:latin typeface="+mn-lt"/>
                <a:ea typeface="+mn-ea"/>
                <a:cs typeface="+mn-cs"/>
              </a:rPr>
              <a:t> foot </a:t>
            </a:r>
            <a:r>
              <a:rPr lang="en-US" sz="1200" kern="1200" dirty="0" err="1" smtClean="0">
                <a:solidFill>
                  <a:schemeClr val="tx1"/>
                </a:solidFill>
                <a:effectLst/>
                <a:latin typeface="+mn-lt"/>
                <a:ea typeface="+mn-ea"/>
                <a:cs typeface="+mn-cs"/>
              </a:rPr>
              <a:t>vuông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ở </a:t>
            </a:r>
            <a:r>
              <a:rPr lang="en-US" sz="1200" kern="1200" dirty="0" err="1" smtClean="0">
                <a:solidFill>
                  <a:schemeClr val="tx1"/>
                </a:solidFill>
                <a:effectLst/>
                <a:latin typeface="+mn-lt"/>
                <a:ea typeface="+mn-ea"/>
                <a:cs typeface="+mn-cs"/>
              </a:rPr>
              <a:t>nông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Bắc</a:t>
            </a:r>
            <a:r>
              <a:rPr lang="en-US" sz="1200" kern="1200" dirty="0" smtClean="0">
                <a:solidFill>
                  <a:schemeClr val="tx1"/>
                </a:solidFill>
                <a:effectLst/>
                <a:latin typeface="+mn-lt"/>
                <a:ea typeface="+mn-ea"/>
                <a:cs typeface="+mn-cs"/>
              </a:rPr>
              <a:t> Carolina.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dịch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vụ</a:t>
            </a:r>
            <a:r>
              <a:rPr lang="en-US" sz="1200" kern="1200" dirty="0" smtClean="0">
                <a:solidFill>
                  <a:schemeClr val="tx1"/>
                </a:solidFill>
                <a:effectLst/>
                <a:latin typeface="+mn-lt"/>
                <a:ea typeface="+mn-ea"/>
                <a:cs typeface="+mn-cs"/>
              </a:rPr>
              <a:t> iCloud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tận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Apple iCloud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Google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gờm</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20</a:t>
            </a:fld>
            <a:endParaRPr lang="vi-VN"/>
          </a:p>
        </p:txBody>
      </p:sp>
    </p:spTree>
    <p:extLst>
      <p:ext uri="{BB962C8B-B14F-4D97-AF65-F5344CB8AC3E}">
        <p14:creationId xmlns:p14="http://schemas.microsoft.com/office/powerpoint/2010/main" val="260704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1-Việc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10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qua. Apple Pay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Apple Watch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xâm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Lời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Apple Pay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Apple Watch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hơn-trong</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10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đây.Bỏi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nay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mạnh,kỳ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p>
          <a:p>
            <a:endParaRPr lang="vi-VN" sz="1200" kern="1200" dirty="0" smtClean="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21</a:t>
            </a:fld>
            <a:endParaRPr lang="vi-VN"/>
          </a:p>
        </p:txBody>
      </p:sp>
    </p:spTree>
    <p:extLst>
      <p:ext uri="{BB962C8B-B14F-4D97-AF65-F5344CB8AC3E}">
        <p14:creationId xmlns:p14="http://schemas.microsoft.com/office/powerpoint/2010/main" val="3758246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Iphone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Ipad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Mac,Icloud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Itunes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AppStore.Chức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mõi</a:t>
            </a:r>
            <a:r>
              <a:rPr lang="en-US" sz="1200" kern="1200" dirty="0">
                <a:solidFill>
                  <a:schemeClr val="tx1"/>
                </a:solidFill>
                <a:effectLst/>
                <a:latin typeface="+mn-lt"/>
                <a:ea typeface="+mn-ea"/>
                <a:cs typeface="+mn-cs"/>
              </a:rPr>
              <a:t> Apple Pay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Apple watch </a:t>
            </a:r>
            <a:r>
              <a:rPr lang="en-US" sz="1200" kern="1200" dirty="0" err="1">
                <a:solidFill>
                  <a:schemeClr val="tx1"/>
                </a:solidFill>
                <a:effectLst/>
                <a:latin typeface="+mn-lt"/>
                <a:ea typeface="+mn-ea"/>
                <a:cs typeface="+mn-cs"/>
              </a:rPr>
              <a:t>duy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Phản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Biện</a:t>
            </a:r>
            <a:r>
              <a:rPr lang="en-US" sz="1200" kern="1200" baseline="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err="1">
                <a:solidFill>
                  <a:schemeClr val="tx1"/>
                </a:solidFill>
                <a:effectLst/>
                <a:latin typeface="+mn-lt"/>
                <a:ea typeface="+mn-ea"/>
                <a:cs typeface="+mn-cs"/>
              </a:rPr>
              <a:t>Kéo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thả</a:t>
            </a:r>
            <a:r>
              <a:rPr lang="en-US" sz="1200" kern="1200" baseline="0" dirty="0">
                <a:solidFill>
                  <a:schemeClr val="tx1"/>
                </a:solidFill>
                <a:effectLst/>
                <a:latin typeface="+mn-lt"/>
                <a:ea typeface="+mn-ea"/>
                <a:cs typeface="+mn-cs"/>
              </a:rPr>
              <a:t> item, </a:t>
            </a:r>
            <a:r>
              <a:rPr lang="en-US" sz="1200" kern="1200" baseline="0" dirty="0" err="1">
                <a:solidFill>
                  <a:schemeClr val="tx1"/>
                </a:solidFill>
                <a:effectLst/>
                <a:latin typeface="+mn-lt"/>
                <a:ea typeface="+mn-ea"/>
                <a:cs typeface="+mn-cs"/>
              </a:rPr>
              <a:t>lướt</a:t>
            </a:r>
            <a:r>
              <a:rPr lang="en-US" sz="1200" kern="1200" baseline="0" dirty="0">
                <a:solidFill>
                  <a:schemeClr val="tx1"/>
                </a:solidFill>
                <a:effectLst/>
                <a:latin typeface="+mn-lt"/>
                <a:ea typeface="+mn-ea"/>
                <a:cs typeface="+mn-cs"/>
              </a:rPr>
              <a:t> 2 </a:t>
            </a:r>
            <a:r>
              <a:rPr lang="en-US" sz="1200" kern="1200" baseline="0" dirty="0" err="1">
                <a:solidFill>
                  <a:schemeClr val="tx1"/>
                </a:solidFill>
                <a:effectLst/>
                <a:latin typeface="+mn-lt"/>
                <a:ea typeface="+mn-ea"/>
                <a:cs typeface="+mn-cs"/>
              </a:rPr>
              <a:t>ngón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nhấn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nhẹ</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nhấn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giữ</a:t>
            </a:r>
            <a:r>
              <a:rPr lang="en-US" sz="1200" kern="1200" baseline="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4</a:t>
            </a:fld>
            <a:endParaRPr lang="vi-VN"/>
          </a:p>
        </p:txBody>
      </p:sp>
    </p:spTree>
    <p:extLst>
      <p:ext uri="{BB962C8B-B14F-4D97-AF65-F5344CB8AC3E}">
        <p14:creationId xmlns:p14="http://schemas.microsoft.com/office/powerpoint/2010/main" val="2334020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Stanford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ban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Macintosh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1984,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lược</a:t>
            </a:r>
            <a:r>
              <a:rPr lang="en-US" sz="1200" kern="1200" dirty="0" smtClean="0">
                <a:solidFill>
                  <a:schemeClr val="tx1"/>
                </a:solidFill>
                <a:effectLst/>
                <a:latin typeface="+mn-lt"/>
                <a:ea typeface="+mn-ea"/>
                <a:cs typeface="+mn-cs"/>
              </a:rPr>
              <a:t> marketing </a:t>
            </a:r>
            <a:r>
              <a:rPr lang="en-US" sz="1200" kern="1200" dirty="0" err="1" smtClean="0">
                <a:solidFill>
                  <a:schemeClr val="tx1"/>
                </a:solidFill>
                <a:effectLst/>
                <a:latin typeface="+mn-lt"/>
                <a:ea typeface="+mn-ea"/>
                <a:cs typeface="+mn-cs"/>
              </a:rPr>
              <a:t>gốc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Macintosh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Regis McKenna.</a:t>
            </a:r>
            <a:endParaRPr lang="vi-VN"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giờ</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kỷ</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Macintosh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24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1984).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minh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Apple II, 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Mac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Super Bowl XVIII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22 </a:t>
            </a:r>
            <a:r>
              <a:rPr lang="en-US" sz="1200" kern="1200" dirty="0" err="1" smtClean="0">
                <a:solidFill>
                  <a:schemeClr val="tx1"/>
                </a:solidFill>
                <a:effectLst/>
                <a:latin typeface="+mn-lt"/>
                <a:ea typeface="+mn-ea"/>
                <a:cs typeface="+mn-cs"/>
              </a:rPr>
              <a:t>Tháng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1984.</a:t>
            </a:r>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22</a:t>
            </a:fld>
            <a:endParaRPr lang="vi-VN"/>
          </a:p>
        </p:txBody>
      </p:sp>
    </p:spTree>
    <p:extLst>
      <p:ext uri="{BB962C8B-B14F-4D97-AF65-F5344CB8AC3E}">
        <p14:creationId xmlns:p14="http://schemas.microsoft.com/office/powerpoint/2010/main" val="102933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23</a:t>
            </a:fld>
            <a:endParaRPr lang="vi-VN"/>
          </a:p>
        </p:txBody>
      </p:sp>
    </p:spTree>
    <p:extLst>
      <p:ext uri="{BB962C8B-B14F-4D97-AF65-F5344CB8AC3E}">
        <p14:creationId xmlns:p14="http://schemas.microsoft.com/office/powerpoint/2010/main" val="193505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Th</a:t>
            </a:r>
            <a:r>
              <a:rPr lang="vi-VN" sz="1200" kern="1200" dirty="0">
                <a:solidFill>
                  <a:schemeClr val="tx1"/>
                </a:solidFill>
                <a:effectLst/>
                <a:latin typeface="+mn-lt"/>
                <a:ea typeface="+mn-ea"/>
                <a:cs typeface="+mn-cs"/>
              </a:rPr>
              <a:t>ươn</a:t>
            </a:r>
            <a:r>
              <a:rPr lang="en-US" sz="1200" kern="1200" dirty="0">
                <a:solidFill>
                  <a:schemeClr val="tx1"/>
                </a:solidFill>
                <a:effectLst/>
                <a:latin typeface="+mn-lt"/>
                <a:ea typeface="+mn-ea"/>
                <a:cs typeface="+mn-cs"/>
              </a:rPr>
              <a:t>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hiệu</a:t>
            </a:r>
            <a:r>
              <a:rPr lang="en-US" sz="1200" kern="1200" baseline="0" dirty="0">
                <a:solidFill>
                  <a:schemeClr val="tx1"/>
                </a:solidFill>
                <a:effectLst/>
                <a:latin typeface="+mn-lt"/>
                <a:ea typeface="+mn-ea"/>
                <a:cs typeface="+mn-cs"/>
              </a:rPr>
              <a:t> Apple đ</a:t>
            </a:r>
            <a:r>
              <a:rPr lang="vi-VN" sz="1200" kern="1200" baseline="0" dirty="0">
                <a:solidFill>
                  <a:schemeClr val="tx1"/>
                </a:solidFill>
                <a:effectLst/>
                <a:latin typeface="+mn-lt"/>
                <a:ea typeface="+mn-ea"/>
                <a:cs typeface="+mn-cs"/>
              </a:rPr>
              <a:t>ược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hồi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sinh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mạnh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mẽ</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khi</a:t>
            </a:r>
            <a:r>
              <a:rPr lang="en-US" sz="1200" kern="1200" baseline="0" dirty="0">
                <a:solidFill>
                  <a:schemeClr val="tx1"/>
                </a:solidFill>
                <a:effectLst/>
                <a:latin typeface="+mn-lt"/>
                <a:ea typeface="+mn-ea"/>
                <a:cs typeface="+mn-cs"/>
              </a:rPr>
              <a:t> iPod đ</a:t>
            </a:r>
            <a:r>
              <a:rPr lang="vi-VN" sz="1200" kern="1200" baseline="0" dirty="0">
                <a:solidFill>
                  <a:schemeClr val="tx1"/>
                </a:solidFill>
                <a:effectLst/>
                <a:latin typeface="+mn-lt"/>
                <a:ea typeface="+mn-ea"/>
                <a:cs typeface="+mn-cs"/>
              </a:rPr>
              <a:t>ược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ra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đời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vào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năm</a:t>
            </a:r>
            <a:r>
              <a:rPr lang="en-US" sz="1200" kern="1200" baseline="0" dirty="0">
                <a:solidFill>
                  <a:schemeClr val="tx1"/>
                </a:solidFill>
                <a:effectLst/>
                <a:latin typeface="+mn-lt"/>
                <a:ea typeface="+mn-ea"/>
                <a:cs typeface="+mn-cs"/>
              </a:rPr>
              <a:t> 2001.</a:t>
            </a:r>
          </a:p>
          <a:p>
            <a:r>
              <a:rPr lang="en-US" sz="1200" kern="1200" dirty="0">
                <a:solidFill>
                  <a:schemeClr val="tx1"/>
                </a:solidFill>
                <a:effectLst/>
                <a:latin typeface="+mn-lt"/>
                <a:ea typeface="+mn-ea"/>
                <a:cs typeface="+mn-cs"/>
              </a:rPr>
              <a:t>Apple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nay</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biện</a:t>
            </a:r>
            <a:r>
              <a:rPr lang="en-US" sz="1200" kern="1200" baseline="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iPod thế hệ 1 đánh dấu sự ra đời của thương hiệu máy nghe nhạc iPod. Hệ máy đầu tiên này được Apple cho ra mắt vào ngày 23 tháng 10 năm 2001. Thế hệ đầu tiên này dùng màn hình đen trắng, sử dụng hệ thống điều khiển với các nút bấm vật lý (scroll wheel) và ra mắt dưới 2 phiên bản dung lượng bộ nhớ là 5GB và 10GB. Với phiên bản 5GB, nó có thể lưu trữ khoảng 1000 bài nhạc mp3 chất lượng 160kb/s, pin có thời lượng 10 tiếng. Tại thời điểm đó, Apple bán ra bản 5GB với giá 400USD, bản 10GB là 500USD.</a:t>
            </a:r>
            <a:endParaRPr lang="en-US" sz="1200" kern="1200" dirty="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5</a:t>
            </a:fld>
            <a:endParaRPr lang="vi-VN"/>
          </a:p>
        </p:txBody>
      </p:sp>
    </p:spTree>
    <p:extLst>
      <p:ext uri="{BB962C8B-B14F-4D97-AF65-F5344CB8AC3E}">
        <p14:creationId xmlns:p14="http://schemas.microsoft.com/office/powerpoint/2010/main" val="207029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Steve Jobs,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tả</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Inc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Apple Computer.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Apple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v</a:t>
            </a:r>
            <a:r>
              <a:rPr lang="vi-VN" sz="1200" kern="1200" dirty="0">
                <a:solidFill>
                  <a:schemeClr val="tx1"/>
                </a:solidFill>
                <a:effectLst/>
                <a:latin typeface="+mn-lt"/>
                <a:ea typeface="+mn-ea"/>
                <a:cs typeface="+mn-cs"/>
              </a:rPr>
              <a:t>ươ</a:t>
            </a:r>
            <a:r>
              <a:rPr lang="en-US" sz="1200" kern="1200" dirty="0">
                <a:solidFill>
                  <a:schemeClr val="tx1"/>
                </a:solidFill>
                <a:effectLst/>
                <a:latin typeface="+mn-lt"/>
                <a:ea typeface="+mn-ea"/>
                <a:cs typeface="+mn-cs"/>
              </a:rPr>
              <a:t>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xa</a:t>
            </a:r>
            <a:r>
              <a:rPr lang="en-US" sz="1200" kern="1200" baseline="0" dirty="0">
                <a:solidFill>
                  <a:schemeClr val="tx1"/>
                </a:solidFill>
                <a:effectLst/>
                <a:latin typeface="+mn-lt"/>
                <a:ea typeface="+mn-ea"/>
                <a:cs typeface="+mn-cs"/>
              </a:rPr>
              <a:t> h</a:t>
            </a:r>
            <a:r>
              <a:rPr lang="vi-VN" sz="1200" kern="1200" baseline="0" dirty="0">
                <a:solidFill>
                  <a:schemeClr val="tx1"/>
                </a:solidFill>
                <a:effectLst/>
                <a:latin typeface="+mn-lt"/>
                <a:ea typeface="+mn-ea"/>
                <a:cs typeface="+mn-cs"/>
              </a:rPr>
              <a:t>ơ</a:t>
            </a:r>
            <a:r>
              <a:rPr lang="en-US" sz="1200" kern="1200" baseline="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baseline="0" dirty="0">
                <a:solidFill>
                  <a:schemeClr val="tx1"/>
                </a:solidFill>
                <a:effectLst/>
                <a:latin typeface="+mn-lt"/>
                <a:ea typeface="+mn-ea"/>
                <a:cs typeface="+mn-cs"/>
              </a:rPr>
              <a:t> đ</a:t>
            </a:r>
            <a:r>
              <a:rPr lang="vi-VN" sz="1200" kern="1200" baseline="0" dirty="0">
                <a:solidFill>
                  <a:schemeClr val="tx1"/>
                </a:solidFill>
                <a:effectLst/>
                <a:latin typeface="+mn-lt"/>
                <a:ea typeface="+mn-ea"/>
                <a:cs typeface="+mn-cs"/>
              </a:rPr>
              <a:t>ơ</a:t>
            </a:r>
            <a:r>
              <a:rPr lang="en-US" sz="1200" kern="1200" baseline="0" dirty="0">
                <a:solidFill>
                  <a:schemeClr val="tx1"/>
                </a:solidFill>
                <a:effectLst/>
                <a:latin typeface="+mn-lt"/>
                <a:ea typeface="+mn-ea"/>
                <a:cs typeface="+mn-cs"/>
              </a:rPr>
              <a:t>n </a:t>
            </a:r>
            <a:r>
              <a:rPr lang="en-US" sz="1200" kern="1200" baseline="0" dirty="0" err="1">
                <a:solidFill>
                  <a:schemeClr val="tx1"/>
                </a:solidFill>
                <a:effectLst/>
                <a:latin typeface="+mn-lt"/>
                <a:ea typeface="+mn-ea"/>
                <a:cs typeface="+mn-cs"/>
              </a:rPr>
              <a:t>thuần</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err="1">
                <a:solidFill>
                  <a:schemeClr val="tx1"/>
                </a:solidFill>
                <a:effectLst/>
                <a:latin typeface="+mn-lt"/>
                <a:ea typeface="+mn-ea"/>
                <a:cs typeface="+mn-cs"/>
              </a:rPr>
              <a:t>Phản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biên</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bây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Apple Music, </a:t>
            </a:r>
            <a:r>
              <a:rPr lang="en-US" sz="1200" kern="1200" dirty="0" err="1">
                <a:solidFill>
                  <a:schemeClr val="tx1"/>
                </a:solidFill>
                <a:effectLst/>
                <a:latin typeface="+mn-lt"/>
                <a:ea typeface="+mn-ea"/>
                <a:cs typeface="+mn-cs"/>
              </a:rPr>
              <a:t>Itunes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Ibooks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Appstore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chìa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Apple.</a:t>
            </a:r>
          </a:p>
        </p:txBody>
      </p:sp>
      <p:sp>
        <p:nvSpPr>
          <p:cNvPr id="4" name="Slide Number Placeholder 3"/>
          <p:cNvSpPr>
            <a:spLocks noGrp="1"/>
          </p:cNvSpPr>
          <p:nvPr>
            <p:ph type="sldNum" sz="quarter" idx="10"/>
          </p:nvPr>
        </p:nvSpPr>
        <p:spPr/>
        <p:txBody>
          <a:bodyPr/>
          <a:lstStyle/>
          <a:p>
            <a:fld id="{735452C5-52BA-4527-9670-4EED6300071E}" type="slidenum">
              <a:rPr lang="vi-VN" smtClean="0"/>
              <a:t>6</a:t>
            </a:fld>
            <a:endParaRPr lang="vi-VN"/>
          </a:p>
        </p:txBody>
      </p:sp>
    </p:spTree>
    <p:extLst>
      <p:ext uri="{BB962C8B-B14F-4D97-AF65-F5344CB8AC3E}">
        <p14:creationId xmlns:p14="http://schemas.microsoft.com/office/powerpoint/2010/main" val="3419937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Apple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Cá</a:t>
            </a:r>
            <a:r>
              <a:rPr lang="vi-VN" sz="1200" kern="1200" baseline="0" dirty="0">
                <a:solidFill>
                  <a:schemeClr val="tx1"/>
                </a:solidFill>
                <a:effectLst/>
                <a:latin typeface="+mn-lt"/>
                <a:ea typeface="+mn-ea"/>
                <a:cs typeface="+mn-cs"/>
              </a:rPr>
              <a:t> tính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của</a:t>
            </a:r>
            <a:r>
              <a:rPr lang="vi-VN"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apple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a:t>
            </a:r>
          </a:p>
          <a:p>
            <a:r>
              <a:rPr lang="vi-VN" sz="1200" kern="1200" dirty="0">
                <a:solidFill>
                  <a:schemeClr val="tx1"/>
                </a:solidFill>
                <a:effectLst/>
                <a:latin typeface="+mn-lt"/>
                <a:ea typeface="+mn-ea"/>
                <a:cs typeface="+mn-cs"/>
              </a:rPr>
              <a:t>Cá</a:t>
            </a:r>
            <a:r>
              <a:rPr lang="vi-VN" sz="1200" kern="1200" baseline="0" dirty="0">
                <a:solidFill>
                  <a:schemeClr val="tx1"/>
                </a:solidFill>
                <a:effectLst/>
                <a:latin typeface="+mn-lt"/>
                <a:ea typeface="+mn-ea"/>
                <a:cs typeface="+mn-cs"/>
              </a:rPr>
              <a:t> tính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chi</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Apple</a:t>
            </a:r>
            <a:r>
              <a:rPr lang="vi-VN" sz="1200" kern="1200" dirty="0">
                <a:solidFill>
                  <a:schemeClr val="tx1"/>
                </a:solidFill>
                <a:effectLst/>
                <a:latin typeface="+mn-lt"/>
                <a:ea typeface="+mn-ea"/>
                <a:cs typeface="+mn-cs"/>
              </a:rPr>
              <a:t> 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a:t>
            </a: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7</a:t>
            </a:fld>
            <a:endParaRPr lang="vi-VN"/>
          </a:p>
        </p:txBody>
      </p:sp>
    </p:spTree>
    <p:extLst>
      <p:ext uri="{BB962C8B-B14F-4D97-AF65-F5344CB8AC3E}">
        <p14:creationId xmlns:p14="http://schemas.microsoft.com/office/powerpoint/2010/main" val="15845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thi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Apple.</a:t>
            </a:r>
          </a:p>
          <a:p>
            <a:r>
              <a:rPr lang="vi-VN" sz="1200" kern="1200" baseline="0" dirty="0">
                <a:solidFill>
                  <a:schemeClr val="tx1"/>
                </a:solidFill>
                <a:effectLst/>
                <a:latin typeface="+mn-lt"/>
                <a:ea typeface="+mn-ea"/>
                <a:cs typeface="+mn-cs"/>
              </a:rPr>
              <a:t>Apple có một tài sản thương hiệu và một nhượng quyền thương mại cực kì mạnh mẽ.</a:t>
            </a:r>
            <a:endParaRPr lang="en-US" sz="1200" kern="1200" baseline="0" dirty="0">
              <a:solidFill>
                <a:schemeClr val="tx1"/>
              </a:solidFill>
              <a:effectLst/>
              <a:latin typeface="+mn-lt"/>
              <a:ea typeface="+mn-ea"/>
              <a:cs typeface="+mn-cs"/>
            </a:endParaRPr>
          </a:p>
          <a:p>
            <a:r>
              <a:rPr lang="en-US" sz="1200" kern="1200" baseline="0" dirty="0" err="1">
                <a:solidFill>
                  <a:schemeClr val="tx1"/>
                </a:solidFill>
                <a:effectLst/>
                <a:latin typeface="+mn-lt"/>
                <a:ea typeface="+mn-ea"/>
                <a:cs typeface="+mn-cs"/>
              </a:rPr>
              <a:t>Phản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biện</a:t>
            </a:r>
            <a:endParaRPr lang="en-US" sz="1200" kern="1200" baseline="0" dirty="0">
              <a:solidFill>
                <a:schemeClr val="tx1"/>
              </a:solidFill>
              <a:effectLst/>
              <a:latin typeface="+mn-lt"/>
              <a:ea typeface="+mn-ea"/>
              <a:cs typeface="+mn-cs"/>
            </a:endParaRPr>
          </a:p>
          <a:p>
            <a:r>
              <a:rPr lang="vi-VN" dirty="0"/>
              <a:t>Tài sản thương hiệu bao gồm tất cả những giá trị đặc thù mà thương hiệu mang đến cho những người liên quan (khách hàng, nhân viên, cổ đông, cộng đồng…</a:t>
            </a:r>
            <a:endParaRPr lang="en-US" dirty="0"/>
          </a:p>
          <a:p>
            <a:pPr marL="228600" indent="-228600">
              <a:buAutoNum type="arabicPeriod"/>
            </a:pPr>
            <a:r>
              <a:rPr lang="vi-VN" dirty="0"/>
              <a:t>Sự trung thành của thương hiệu (brand loyalty) 2. Sự nhận biết thương hiệu (brand awareness) 3. Chất lượng cảm nhận (perceived quality) 4. Thuộc tính thương hiệu (brand associations) 5. Các yếu tố sở hữu khác như: bảo hộ thương hiệu, quan hệ với kênh phân phối…</a:t>
            </a:r>
          </a:p>
          <a:p>
            <a:pPr marL="228600" indent="-228600">
              <a:buAutoNum type="arabicPeriod"/>
            </a:pPr>
            <a:r>
              <a:rPr lang="vi-VN" dirty="0"/>
              <a:t>Có</a:t>
            </a:r>
            <a:r>
              <a:rPr lang="vi-VN" baseline="0" dirty="0"/>
              <a:t> logo Iconic đặt một chữ i đến những sản phâm ipod imac itunes</a:t>
            </a:r>
          </a:p>
          <a:p>
            <a:pPr marL="228600" indent="-228600">
              <a:buAutoNum type="arabicPeriod"/>
            </a:pPr>
            <a:r>
              <a:rPr lang="vi-VN" baseline="0" dirty="0"/>
              <a:t>Hoặc nhưng hoạt đọc tiếp thị</a:t>
            </a:r>
          </a:p>
          <a:p>
            <a:pPr marL="228600" indent="-228600">
              <a:buAutoNum type="arabicPeriod"/>
            </a:pPr>
            <a:r>
              <a:rPr lang="vi-VN" baseline="0" dirty="0"/>
              <a:t>Và có một sự lên kết đến thương hiệu thứ hai vị dụ SteveJobs, hay Apple Store.</a:t>
            </a:r>
            <a:endParaRPr lang="en-US" dirty="0"/>
          </a:p>
          <a:p>
            <a:pPr marL="228600" indent="-228600">
              <a:buAutoNum type="arabicPeriod"/>
            </a:pPr>
            <a:endParaRPr lang="en-US" dirty="0"/>
          </a:p>
          <a:p>
            <a:pPr marL="0" indent="0">
              <a:buNone/>
            </a:pPr>
            <a:r>
              <a:rPr lang="vi-VN" dirty="0"/>
              <a:t> </a:t>
            </a:r>
          </a:p>
        </p:txBody>
      </p:sp>
      <p:sp>
        <p:nvSpPr>
          <p:cNvPr id="4" name="Slide Number Placeholder 3"/>
          <p:cNvSpPr>
            <a:spLocks noGrp="1"/>
          </p:cNvSpPr>
          <p:nvPr>
            <p:ph type="sldNum" sz="quarter" idx="10"/>
          </p:nvPr>
        </p:nvSpPr>
        <p:spPr/>
        <p:txBody>
          <a:bodyPr/>
          <a:lstStyle/>
          <a:p>
            <a:fld id="{735452C5-52BA-4527-9670-4EED6300071E}" type="slidenum">
              <a:rPr lang="vi-VN" smtClean="0"/>
              <a:t>8</a:t>
            </a:fld>
            <a:endParaRPr lang="vi-VN"/>
          </a:p>
        </p:txBody>
      </p:sp>
    </p:spTree>
    <p:extLst>
      <p:ext uri="{BB962C8B-B14F-4D97-AF65-F5344CB8AC3E}">
        <p14:creationId xmlns:p14="http://schemas.microsoft.com/office/powerpoint/2010/main" val="311909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cam </a:t>
            </a:r>
            <a:r>
              <a:rPr lang="en-US" sz="1200" kern="1200" dirty="0" err="1">
                <a:solidFill>
                  <a:schemeClr val="tx1"/>
                </a:solidFill>
                <a:effectLst/>
                <a:latin typeface="+mn-lt"/>
                <a:ea typeface="+mn-ea"/>
                <a:cs typeface="+mn-cs"/>
              </a:rPr>
              <a:t>kể</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App</a:t>
            </a:r>
            <a:r>
              <a:rPr lang="vi-VN" sz="1200" kern="1200" dirty="0">
                <a:solidFill>
                  <a:schemeClr val="tx1"/>
                </a:solidFill>
                <a:effectLst/>
                <a:latin typeface="+mn-lt"/>
                <a:ea typeface="+mn-ea"/>
                <a:cs typeface="+mn-cs"/>
              </a:rPr>
              <a:t>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Apple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Apple.</a:t>
            </a:r>
            <a:endParaRPr lang="vi-VN" sz="1200" kern="1200" dirty="0">
              <a:solidFill>
                <a:schemeClr val="tx1"/>
              </a:solidFill>
              <a:effectLst/>
              <a:latin typeface="+mn-lt"/>
              <a:ea typeface="+mn-ea"/>
              <a:cs typeface="+mn-cs"/>
            </a:endParaRPr>
          </a:p>
          <a:p>
            <a:endParaRPr lang="vi-VN"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biện</a:t>
            </a:r>
            <a:r>
              <a:rPr lang="en-US" sz="1200" kern="1200" dirty="0">
                <a:solidFill>
                  <a:schemeClr val="tx1"/>
                </a:solidFill>
                <a:effectLst/>
                <a:latin typeface="+mn-lt"/>
                <a:ea typeface="+mn-ea"/>
                <a:cs typeface="+mn-cs"/>
              </a:rPr>
              <a:t>:</a:t>
            </a:r>
            <a:endParaRPr lang="vi-VN" sz="1200" kern="1200" dirty="0">
              <a:solidFill>
                <a:schemeClr val="tx1"/>
              </a:solidFill>
              <a:effectLst/>
              <a:latin typeface="+mn-lt"/>
              <a:ea typeface="+mn-ea"/>
              <a:cs typeface="+mn-cs"/>
            </a:endParaRPr>
          </a:p>
          <a:p>
            <a:r>
              <a:rPr lang="vi-VN" sz="1200" b="1" i="0" kern="1200" dirty="0">
                <a:solidFill>
                  <a:schemeClr val="tx1"/>
                </a:solidFill>
                <a:effectLst/>
                <a:latin typeface="+mn-lt"/>
                <a:ea typeface="+mn-ea"/>
                <a:cs typeface="+mn-cs"/>
              </a:rPr>
              <a:t>Công thái học</a:t>
            </a:r>
            <a:r>
              <a:rPr lang="vi-VN" sz="1200" b="0" i="0" kern="1200" dirty="0">
                <a:solidFill>
                  <a:schemeClr val="tx1"/>
                </a:solidFill>
                <a:effectLst/>
                <a:latin typeface="+mn-lt"/>
                <a:ea typeface="+mn-ea"/>
                <a:cs typeface="+mn-cs"/>
              </a:rPr>
              <a:t> (hay </a:t>
            </a:r>
            <a:r>
              <a:rPr lang="vi-VN" sz="1200" b="1" i="0" kern="1200" dirty="0">
                <a:solidFill>
                  <a:schemeClr val="tx1"/>
                </a:solidFill>
                <a:effectLst/>
                <a:latin typeface="+mn-lt"/>
                <a:ea typeface="+mn-ea"/>
                <a:cs typeface="+mn-cs"/>
              </a:rPr>
              <a:t>môn học về yếu tố con người</a:t>
            </a:r>
            <a:r>
              <a:rPr lang="vi-VN" sz="1200" b="0" i="0" kern="1200" dirty="0">
                <a:solidFill>
                  <a:schemeClr val="tx1"/>
                </a:solidFill>
                <a:effectLst/>
                <a:latin typeface="+mn-lt"/>
                <a:ea typeface="+mn-ea"/>
                <a:cs typeface="+mn-cs"/>
              </a:rPr>
              <a:t>, </a:t>
            </a:r>
            <a:r>
              <a:rPr lang="vi-VN" sz="1200" b="1" i="0" kern="1200" dirty="0">
                <a:solidFill>
                  <a:schemeClr val="tx1"/>
                </a:solidFill>
                <a:effectLst/>
                <a:latin typeface="+mn-lt"/>
                <a:ea typeface="+mn-ea"/>
                <a:cs typeface="+mn-cs"/>
              </a:rPr>
              <a:t>ecgonomi</a:t>
            </a:r>
            <a:r>
              <a:rPr lang="vi-VN" sz="1200" b="0" i="0" kern="1200" dirty="0">
                <a:solidFill>
                  <a:schemeClr val="tx1"/>
                </a:solidFill>
                <a:effectLst/>
                <a:latin typeface="+mn-lt"/>
                <a:ea typeface="+mn-ea"/>
                <a:cs typeface="+mn-cs"/>
              </a:rPr>
              <a:t>) là một môn học về khả năng, giới hạn của </a:t>
            </a:r>
            <a:r>
              <a:rPr lang="vi-VN" sz="1200" b="0" i="0" u="none" strike="noStrike" kern="1200" dirty="0">
                <a:solidFill>
                  <a:schemeClr val="tx1"/>
                </a:solidFill>
                <a:effectLst/>
                <a:latin typeface="+mn-lt"/>
                <a:ea typeface="+mn-ea"/>
                <a:cs typeface="+mn-cs"/>
                <a:hlinkClick r:id="rId3" tooltip="Loài người"/>
              </a:rPr>
              <a:t>con người</a:t>
            </a:r>
            <a:r>
              <a:rPr lang="vi-VN" sz="1200" b="0" i="0" kern="1200" dirty="0">
                <a:solidFill>
                  <a:schemeClr val="tx1"/>
                </a:solidFill>
                <a:effectLst/>
                <a:latin typeface="+mn-lt"/>
                <a:ea typeface="+mn-ea"/>
                <a:cs typeface="+mn-cs"/>
              </a:rPr>
              <a:t>. Từ đó có thể tăng khả năng và tối ưu hóa điểm mạnh của con người, hay để bù trừ khiếm khuyết, để bảo vệ điểm yếu.</a:t>
            </a:r>
            <a:endParaRPr lang="en-US" sz="1200" kern="1200" dirty="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9</a:t>
            </a:fld>
            <a:endParaRPr lang="vi-VN"/>
          </a:p>
        </p:txBody>
      </p:sp>
    </p:spTree>
    <p:extLst>
      <p:ext uri="{BB962C8B-B14F-4D97-AF65-F5344CB8AC3E}">
        <p14:creationId xmlns:p14="http://schemas.microsoft.com/office/powerpoint/2010/main" val="113266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Apple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a:t>
            </a:r>
            <a:r>
              <a:rPr lang="vi-VN" sz="1200" kern="1200" dirty="0">
                <a:solidFill>
                  <a:schemeClr val="tx1"/>
                </a:solidFill>
                <a:effectLst/>
                <a:latin typeface="+mn-lt"/>
                <a:ea typeface="+mn-ea"/>
                <a:cs typeface="+mn-cs"/>
              </a:rPr>
              <a:t>ê</a:t>
            </a:r>
            <a:r>
              <a:rPr lang="en-US" sz="1200" kern="1200" dirty="0">
                <a:solidFill>
                  <a:schemeClr val="tx1"/>
                </a:solidFill>
                <a:effectLst/>
                <a:latin typeface="+mn-lt"/>
                <a:ea typeface="+mn-ea"/>
                <a:cs typeface="+mn-cs"/>
              </a:rPr>
              <a:t>ng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t</a:t>
            </a:r>
            <a:r>
              <a:rPr lang="vi-VN" sz="1200"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ị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hạng</a:t>
            </a:r>
            <a:r>
              <a:rPr lang="en-US" sz="1200" kern="1200" dirty="0">
                <a:solidFill>
                  <a:schemeClr val="tx1"/>
                </a:solidFill>
                <a:effectLst/>
                <a:latin typeface="+mn-lt"/>
                <a:ea typeface="+mn-ea"/>
                <a:cs typeface="+mn-cs"/>
              </a:rPr>
              <a:t> s</a:t>
            </a:r>
            <a:r>
              <a:rPr lang="vi-VN" sz="1200"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ng,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t>
            </a:r>
            <a:r>
              <a:rPr lang="vi-VN" sz="1200" kern="1200" dirty="0">
                <a:solidFill>
                  <a:schemeClr val="tx1"/>
                </a:solidFill>
                <a:effectLst/>
                <a:latin typeface="+mn-lt"/>
                <a:ea typeface="+mn-ea"/>
                <a:cs typeface="+mn-cs"/>
              </a:rPr>
              <a:t>ữ</a:t>
            </a:r>
            <a:r>
              <a:rPr lang="en-US" sz="1200" kern="1200" dirty="0">
                <a:solidFill>
                  <a:schemeClr val="tx1"/>
                </a:solidFill>
                <a:effectLst/>
                <a:latin typeface="+mn-lt"/>
                <a:ea typeface="+mn-ea"/>
                <a:cs typeface="+mn-cs"/>
              </a:rPr>
              <a:t>ng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mua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Apple </a:t>
            </a:r>
            <a:r>
              <a:rPr lang="en-US" sz="1200" kern="1200" dirty="0" err="1">
                <a:solidFill>
                  <a:schemeClr val="tx1"/>
                </a:solidFill>
                <a:effectLst/>
                <a:latin typeface="+mn-lt"/>
                <a:ea typeface="+mn-ea"/>
                <a:cs typeface="+mn-cs"/>
              </a:rPr>
              <a:t>gởi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Apple.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Pharn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bien</a:t>
            </a:r>
            <a:r>
              <a:rPr lang="en-US" sz="1200" kern="1200" baseline="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2 </a:t>
            </a:r>
            <a:r>
              <a:rPr lang="en-US" sz="1200" b="0" i="0" kern="1200" dirty="0" err="1">
                <a:solidFill>
                  <a:schemeClr val="tx1"/>
                </a:solidFill>
                <a:effectLst/>
                <a:latin typeface="+mn-lt"/>
                <a:ea typeface="+mn-ea"/>
                <a:cs typeface="+mn-cs"/>
              </a:rPr>
              <a:t>cửa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hàng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bán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lẻ</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đầu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tiên</a:t>
            </a:r>
            <a:r>
              <a:rPr lang="en-US" sz="1200" b="0" i="0" kern="1200" dirty="0">
                <a:solidFill>
                  <a:schemeClr val="tx1"/>
                </a:solidFill>
                <a:effectLst/>
                <a:latin typeface="+mn-lt"/>
                <a:ea typeface="+mn-ea"/>
                <a:cs typeface="+mn-cs"/>
              </a:rPr>
              <a:t> ở Tyson Corners, Virginia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Glendale, California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5452C5-52BA-4527-9670-4EED6300071E}" type="slidenum">
              <a:rPr lang="vi-VN" smtClean="0"/>
              <a:t>10</a:t>
            </a:fld>
            <a:endParaRPr lang="vi-VN"/>
          </a:p>
        </p:txBody>
      </p:sp>
    </p:spTree>
    <p:extLst>
      <p:ext uri="{BB962C8B-B14F-4D97-AF65-F5344CB8AC3E}">
        <p14:creationId xmlns:p14="http://schemas.microsoft.com/office/powerpoint/2010/main" val="2806827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tổng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sắc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ngay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iPhone, iPad, iPod, iTunes. </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1</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-Apple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iMac, iBook, </a:t>
            </a:r>
            <a:r>
              <a:rPr lang="en-US" sz="1200" kern="1200" dirty="0" err="1" smtClean="0">
                <a:solidFill>
                  <a:schemeClr val="tx1"/>
                </a:solidFill>
                <a:effectLst/>
                <a:latin typeface="+mn-lt"/>
                <a:ea typeface="+mn-ea"/>
                <a:cs typeface="+mn-cs"/>
              </a:rPr>
              <a:t>iWokr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iLife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iCloud.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Ipad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Mac mini, </a:t>
            </a:r>
            <a:r>
              <a:rPr lang="en-US" sz="1200" kern="1200" dirty="0" err="1" smtClean="0">
                <a:solidFill>
                  <a:schemeClr val="tx1"/>
                </a:solidFill>
                <a:effectLst/>
                <a:latin typeface="+mn-lt"/>
                <a:ea typeface="+mn-ea"/>
                <a:cs typeface="+mn-cs"/>
              </a:rPr>
              <a:t>Macbook</a:t>
            </a:r>
            <a:r>
              <a:rPr lang="en-US" sz="1200" kern="1200" dirty="0" smtClean="0">
                <a:solidFill>
                  <a:schemeClr val="tx1"/>
                </a:solidFill>
                <a:effectLst/>
                <a:latin typeface="+mn-lt"/>
                <a:ea typeface="+mn-ea"/>
                <a:cs typeface="+mn-cs"/>
              </a:rPr>
              <a:t>, Apple TV, QuickTime, Safari…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vi-VN" sz="1200" kern="1200" dirty="0" smtClean="0">
              <a:solidFill>
                <a:schemeClr val="tx1"/>
              </a:solidFill>
              <a:effectLst/>
              <a:latin typeface="+mn-lt"/>
              <a:ea typeface="+mn-ea"/>
              <a:cs typeface="+mn-cs"/>
            </a:endParaRPr>
          </a:p>
          <a:p>
            <a:pPr lvl="0"/>
            <a:r>
              <a:rPr lang="vi-VN" sz="1200" u="sng" kern="1200" dirty="0" smtClean="0">
                <a:solidFill>
                  <a:schemeClr val="tx1"/>
                </a:solidFill>
                <a:effectLst/>
                <a:latin typeface="+mn-lt"/>
                <a:ea typeface="+mn-ea"/>
                <a:cs typeface="+mn-cs"/>
              </a:rPr>
              <a:t>Ý nghĩa về chữ “i”: </a:t>
            </a:r>
            <a:r>
              <a:rPr lang="en-US" sz="1200" u="sng" kern="1200" dirty="0" smtClean="0">
                <a:solidFill>
                  <a:schemeClr val="tx1"/>
                </a:solidFill>
                <a:effectLst/>
                <a:latin typeface="+mn-lt"/>
                <a:ea typeface="+mn-ea"/>
                <a:cs typeface="+mn-cs"/>
              </a:rPr>
              <a:t>internet</a:t>
            </a:r>
            <a:r>
              <a:rPr lang="vi-V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individual</a:t>
            </a:r>
            <a:r>
              <a:rPr lang="vi-V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instruct</a:t>
            </a:r>
            <a:r>
              <a:rPr lang="vi-V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inform</a:t>
            </a:r>
            <a:r>
              <a:rPr lang="vi-V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inspire</a:t>
            </a:r>
            <a:r>
              <a:rPr lang="vi-VN"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2014, Apple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Apple Pay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Apple Watch, </a:t>
            </a:r>
            <a:r>
              <a:rPr lang="en-US" sz="1200" kern="1200" dirty="0" err="1" smtClean="0">
                <a:solidFill>
                  <a:schemeClr val="tx1"/>
                </a:solidFill>
                <a:effectLst/>
                <a:latin typeface="+mn-lt"/>
                <a:ea typeface="+mn-ea"/>
                <a:cs typeface="+mn-cs"/>
              </a:rPr>
              <a:t>nhãn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rút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khỏi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lĩnh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tên</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iWatch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logo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Apple Pay, Apple Watch, Apple Music, Apple Pencil.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thú</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Apple Pay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Apple Watch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Apple TV-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tiềm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khía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Apple’s September 2015 Special Event).</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a:t>
            </a:r>
            <a:r>
              <a:rPr lang="en-US" sz="1200" kern="1200" dirty="0" err="1" smtClean="0">
                <a:solidFill>
                  <a:schemeClr val="tx1"/>
                </a:solidFill>
                <a:effectLst/>
                <a:latin typeface="+mn-lt"/>
                <a:ea typeface="+mn-ea"/>
                <a:cs typeface="+mn-cs"/>
              </a:rPr>
              <a:t>phản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lộn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xộn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con </a:t>
            </a:r>
            <a:r>
              <a:rPr lang="en-US" sz="1200" kern="1200" dirty="0" err="1" smtClean="0">
                <a:solidFill>
                  <a:schemeClr val="tx1"/>
                </a:solidFill>
                <a:effectLst/>
                <a:latin typeface="+mn-lt"/>
                <a:ea typeface="+mn-ea"/>
                <a:cs typeface="+mn-cs"/>
              </a:rPr>
              <a:t>kể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Macintosh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năm</a:t>
            </a:r>
            <a:r>
              <a:rPr lang="en-US" sz="1200" kern="1200" dirty="0" smtClean="0">
                <a:solidFill>
                  <a:schemeClr val="tx1"/>
                </a:solidFill>
                <a:effectLst/>
                <a:latin typeface="+mn-lt"/>
                <a:ea typeface="+mn-ea"/>
                <a:cs typeface="+mn-cs"/>
              </a:rPr>
              <a:t> 1984 </a:t>
            </a:r>
            <a:r>
              <a:rPr lang="en-US" sz="1200" kern="1200" dirty="0" err="1" smtClean="0">
                <a:solidFill>
                  <a:schemeClr val="tx1"/>
                </a:solidFill>
                <a:effectLst/>
                <a:latin typeface="+mn-lt"/>
                <a:ea typeface="+mn-ea"/>
                <a:cs typeface="+mn-cs"/>
              </a:rPr>
              <a:t>luôn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Apple Mac.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Microsoft (QuickTime, Bonjour, Safari…)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Windows.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Aperture, Final Cut family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Xserve.</a:t>
            </a:r>
            <a:endParaRPr lang="vi-VN" sz="1200" kern="1200" dirty="0" smtClean="0">
              <a:solidFill>
                <a:schemeClr val="tx1"/>
              </a:solidFill>
              <a:effectLst/>
              <a:latin typeface="+mn-lt"/>
              <a:ea typeface="+mn-ea"/>
              <a:cs typeface="+mn-cs"/>
            </a:endParaRPr>
          </a:p>
          <a:p>
            <a:endParaRPr lang="vi-VN" dirty="0"/>
          </a:p>
        </p:txBody>
      </p:sp>
      <p:sp>
        <p:nvSpPr>
          <p:cNvPr id="4" name="Slide Number Placeholder 3"/>
          <p:cNvSpPr>
            <a:spLocks noGrp="1"/>
          </p:cNvSpPr>
          <p:nvPr>
            <p:ph type="sldNum" sz="quarter" idx="10"/>
          </p:nvPr>
        </p:nvSpPr>
        <p:spPr/>
        <p:txBody>
          <a:bodyPr/>
          <a:lstStyle/>
          <a:p>
            <a:fld id="{735452C5-52BA-4527-9670-4EED6300071E}" type="slidenum">
              <a:rPr lang="vi-VN" smtClean="0"/>
              <a:t>11</a:t>
            </a:fld>
            <a:endParaRPr lang="vi-VN"/>
          </a:p>
        </p:txBody>
      </p:sp>
    </p:spTree>
    <p:extLst>
      <p:ext uri="{BB962C8B-B14F-4D97-AF65-F5344CB8AC3E}">
        <p14:creationId xmlns:p14="http://schemas.microsoft.com/office/powerpoint/2010/main" val="107527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194354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059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7090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7662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4947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0749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4513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1726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476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110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0685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544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560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5889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6565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3226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19/09/2016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4725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19/09/2016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0405332"/>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4.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85402" y="248009"/>
            <a:ext cx="8918917" cy="2421464"/>
          </a:xfrm>
        </p:spPr>
        <p:txBody>
          <a:bodyPr anchor="t" anchorCtr="0">
            <a:normAutofit/>
          </a:bodyPr>
          <a:lstStyle/>
          <a:p>
            <a:pPr algn="ctr"/>
            <a:r>
              <a:rPr lang="en-US" sz="3000" dirty="0" smtClean="0">
                <a:solidFill>
                  <a:schemeClr val="bg1"/>
                </a:solidFill>
                <a:latin typeface="Times New Roman" panose="02020603050405020304" pitchFamily="18" charset="0"/>
                <a:cs typeface="Times New Roman" panose="02020603050405020304" pitchFamily="18" charset="0"/>
              </a:rPr>
              <a:t>UNIVERSITY INFORMATION OF TECHNOLOGY</a:t>
            </a:r>
            <a:br>
              <a:rPr lang="en-US" sz="3000" dirty="0" smtClean="0">
                <a:solidFill>
                  <a:schemeClr val="bg1"/>
                </a:solidFill>
                <a:latin typeface="Times New Roman" panose="02020603050405020304" pitchFamily="18" charset="0"/>
                <a:cs typeface="Times New Roman" panose="02020603050405020304" pitchFamily="18" charset="0"/>
              </a:rPr>
            </a:br>
            <a:r>
              <a:rPr lang="en-US" sz="3000" dirty="0">
                <a:solidFill>
                  <a:schemeClr val="bg1"/>
                </a:solidFill>
                <a:latin typeface="Times New Roman" panose="02020603050405020304" pitchFamily="18" charset="0"/>
                <a:cs typeface="Times New Roman" panose="02020603050405020304" pitchFamily="18" charset="0"/>
              </a:rPr>
              <a:t>	</a:t>
            </a:r>
            <a:r>
              <a:rPr lang="vi-VN" sz="3000" dirty="0">
                <a:solidFill>
                  <a:schemeClr val="bg1"/>
                </a:solidFill>
                <a:latin typeface="Times New Roman" panose="02020603050405020304" pitchFamily="18" charset="0"/>
                <a:cs typeface="Times New Roman" panose="02020603050405020304" pitchFamily="18" charset="0"/>
              </a:rPr>
              <a:t>Software Engineering </a:t>
            </a:r>
            <a:r>
              <a:rPr lang="vi-VN" sz="3000" dirty="0" smtClean="0">
                <a:solidFill>
                  <a:schemeClr val="bg1"/>
                </a:solidFill>
                <a:latin typeface="Times New Roman" panose="02020603050405020304" pitchFamily="18" charset="0"/>
                <a:cs typeface="Times New Roman" panose="02020603050405020304" pitchFamily="18" charset="0"/>
              </a:rPr>
              <a:t>Faculty</a:t>
            </a:r>
            <a:br>
              <a:rPr lang="vi-VN" sz="3000" dirty="0" smtClean="0">
                <a:solidFill>
                  <a:schemeClr val="bg1"/>
                </a:solidFill>
                <a:latin typeface="Times New Roman" panose="02020603050405020304" pitchFamily="18" charset="0"/>
                <a:cs typeface="Times New Roman" panose="02020603050405020304" pitchFamily="18" charset="0"/>
              </a:rPr>
            </a:br>
            <a:r>
              <a:rPr lang="vi-VN" sz="3000" dirty="0">
                <a:solidFill>
                  <a:schemeClr val="bg1"/>
                </a:solidFill>
                <a:latin typeface="Times New Roman" panose="02020603050405020304" pitchFamily="18" charset="0"/>
                <a:cs typeface="Times New Roman" panose="02020603050405020304" pitchFamily="18" charset="0"/>
              </a:rPr>
              <a:t>Human Computer </a:t>
            </a:r>
            <a:r>
              <a:rPr lang="vi-VN" sz="3000" dirty="0" smtClean="0">
                <a:solidFill>
                  <a:schemeClr val="bg1"/>
                </a:solidFill>
                <a:latin typeface="Times New Roman" panose="02020603050405020304" pitchFamily="18" charset="0"/>
                <a:cs typeface="Times New Roman" panose="02020603050405020304" pitchFamily="18" charset="0"/>
              </a:rPr>
              <a:t>Interaction</a:t>
            </a:r>
            <a:br>
              <a:rPr lang="vi-VN" sz="3000" dirty="0" smtClean="0">
                <a:solidFill>
                  <a:schemeClr val="bg1"/>
                </a:solidFill>
                <a:latin typeface="Times New Roman" panose="02020603050405020304" pitchFamily="18" charset="0"/>
                <a:cs typeface="Times New Roman" panose="02020603050405020304" pitchFamily="18" charset="0"/>
              </a:rPr>
            </a:br>
            <a:r>
              <a:rPr lang="vi-VN" sz="3000" dirty="0">
                <a:solidFill>
                  <a:schemeClr val="bg1"/>
                </a:solidFill>
                <a:latin typeface="Times New Roman" panose="02020603050405020304" pitchFamily="18" charset="0"/>
                <a:cs typeface="Times New Roman" panose="02020603050405020304" pitchFamily="18" charset="0"/>
              </a:rPr>
              <a:t/>
            </a:r>
            <a:br>
              <a:rPr lang="vi-VN" sz="3000" dirty="0">
                <a:solidFill>
                  <a:schemeClr val="bg1"/>
                </a:solidFill>
                <a:latin typeface="Times New Roman" panose="02020603050405020304" pitchFamily="18" charset="0"/>
                <a:cs typeface="Times New Roman" panose="02020603050405020304" pitchFamily="18" charset="0"/>
              </a:rPr>
            </a:br>
            <a:r>
              <a:rPr lang="vi-VN" sz="3000" b="1" dirty="0">
                <a:solidFill>
                  <a:schemeClr val="bg1"/>
                </a:solidFill>
                <a:cs typeface="Times New Roman" panose="02020603050405020304" pitchFamily="18" charset="0"/>
              </a:rPr>
              <a:t>Apple's Branding Strategy</a:t>
            </a:r>
            <a:endParaRPr lang="vi-VN" sz="3000" b="1" dirty="0">
              <a:solidFill>
                <a:schemeClr val="bg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976466" y="3773250"/>
            <a:ext cx="7197726" cy="2405574"/>
          </a:xfrm>
        </p:spPr>
        <p:txBody>
          <a:bodyPr>
            <a:normAutofit/>
          </a:bodyPr>
          <a:lstStyle/>
          <a:p>
            <a:pPr algn="l"/>
            <a:r>
              <a:rPr lang="vi-VN" sz="2000" dirty="0" smtClean="0">
                <a:solidFill>
                  <a:schemeClr val="bg1"/>
                </a:solidFill>
                <a:latin typeface="+mj-lt"/>
              </a:rPr>
              <a:t>GROUP 1 :</a:t>
            </a:r>
          </a:p>
          <a:p>
            <a:pPr algn="l"/>
            <a:r>
              <a:rPr lang="vi-VN" sz="2000" dirty="0">
                <a:solidFill>
                  <a:schemeClr val="bg1"/>
                </a:solidFill>
                <a:latin typeface="+mj-lt"/>
              </a:rPr>
              <a:t>	</a:t>
            </a:r>
            <a:r>
              <a:rPr lang="vi-VN" sz="2000" dirty="0" smtClean="0">
                <a:solidFill>
                  <a:schemeClr val="bg1"/>
                </a:solidFill>
                <a:latin typeface="+mj-lt"/>
              </a:rPr>
              <a:t>	12520468 – Ngo trung</a:t>
            </a:r>
          </a:p>
          <a:p>
            <a:pPr algn="l"/>
            <a:r>
              <a:rPr lang="vi-VN" sz="2000" dirty="0">
                <a:solidFill>
                  <a:schemeClr val="bg1"/>
                </a:solidFill>
                <a:latin typeface="+mj-lt"/>
              </a:rPr>
              <a:t>	</a:t>
            </a:r>
            <a:r>
              <a:rPr lang="vi-VN" sz="2000" dirty="0" smtClean="0">
                <a:solidFill>
                  <a:schemeClr val="bg1"/>
                </a:solidFill>
                <a:latin typeface="+mj-lt"/>
              </a:rPr>
              <a:t>	12520414 – vuong quoc thien</a:t>
            </a:r>
          </a:p>
          <a:p>
            <a:pPr algn="l"/>
            <a:r>
              <a:rPr lang="vi-VN" sz="2000" dirty="0" smtClean="0">
                <a:solidFill>
                  <a:schemeClr val="bg1"/>
                </a:solidFill>
                <a:latin typeface="+mj-lt"/>
              </a:rPr>
              <a:t>		12520421 – nguyen dinh thong</a:t>
            </a:r>
          </a:p>
          <a:p>
            <a:pPr algn="l"/>
            <a:r>
              <a:rPr lang="vi-VN" sz="2000" dirty="0">
                <a:solidFill>
                  <a:schemeClr val="bg1"/>
                </a:solidFill>
                <a:latin typeface="+mj-lt"/>
              </a:rPr>
              <a:t>	</a:t>
            </a:r>
            <a:r>
              <a:rPr lang="vi-VN" sz="2000" dirty="0" smtClean="0">
                <a:solidFill>
                  <a:schemeClr val="bg1"/>
                </a:solidFill>
                <a:latin typeface="+mj-lt"/>
              </a:rPr>
              <a:t>	13520036 – nguyen quoc bao</a:t>
            </a:r>
            <a:endParaRPr lang="vi-VN" sz="2000" dirty="0">
              <a:solidFill>
                <a:schemeClr val="bg1"/>
              </a:solidFill>
              <a:latin typeface="+mj-lt"/>
            </a:endParaRPr>
          </a:p>
        </p:txBody>
      </p:sp>
      <p:sp>
        <p:nvSpPr>
          <p:cNvPr id="4" name="TextBox 3"/>
          <p:cNvSpPr txBox="1"/>
          <p:nvPr/>
        </p:nvSpPr>
        <p:spPr>
          <a:xfrm>
            <a:off x="3976466" y="3179298"/>
            <a:ext cx="4853354" cy="400110"/>
          </a:xfrm>
          <a:prstGeom prst="rect">
            <a:avLst/>
          </a:prstGeom>
          <a:noFill/>
        </p:spPr>
        <p:txBody>
          <a:bodyPr wrap="square" rtlCol="0">
            <a:spAutoFit/>
          </a:bodyPr>
          <a:lstStyle/>
          <a:p>
            <a:r>
              <a:rPr lang="vi-VN" sz="2000" dirty="0" smtClean="0">
                <a:solidFill>
                  <a:schemeClr val="bg1"/>
                </a:solidFill>
                <a:latin typeface="+mj-lt"/>
              </a:rPr>
              <a:t>TEACHER : NGUYEN CONG HOAN</a:t>
            </a:r>
            <a:endParaRPr lang="vi-VN" sz="2000" dirty="0">
              <a:solidFill>
                <a:schemeClr val="bg1"/>
              </a:solidFill>
              <a:latin typeface="+mj-lt"/>
            </a:endParaRPr>
          </a:p>
        </p:txBody>
      </p:sp>
    </p:spTree>
    <p:extLst>
      <p:ext uri="{BB962C8B-B14F-4D97-AF65-F5344CB8AC3E}">
        <p14:creationId xmlns:p14="http://schemas.microsoft.com/office/powerpoint/2010/main" val="145993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sz="3700" dirty="0">
                <a:solidFill>
                  <a:schemeClr val="bg1"/>
                </a:solidFill>
                <a:latin typeface="Times New Roman" panose="02020603050405020304" pitchFamily="18" charset="0"/>
                <a:cs typeface="Times New Roman" panose="02020603050405020304" pitchFamily="18" charset="0"/>
              </a:rPr>
              <a:t>APPLE CUSTOMER EXPERIENCE</a:t>
            </a:r>
            <a:r>
              <a:rPr lang="en-US" dirty="0">
                <a:solidFill>
                  <a:schemeClr val="bg1"/>
                </a:solidFill>
                <a:latin typeface="Times New Roman" panose="02020603050405020304" pitchFamily="18" charset="0"/>
                <a:cs typeface="Times New Roman" panose="02020603050405020304" pitchFamily="18" charset="0"/>
              </a:rPr>
              <a:t/>
            </a:r>
            <a:br>
              <a:rPr lang="en-US" dirty="0">
                <a:solidFill>
                  <a:schemeClr val="bg1"/>
                </a:solidFill>
                <a:latin typeface="Times New Roman" panose="02020603050405020304" pitchFamily="18" charset="0"/>
                <a:cs typeface="Times New Roman" panose="02020603050405020304" pitchFamily="18" charset="0"/>
              </a:rPr>
            </a:br>
            <a:r>
              <a:rPr lang="en-US" dirty="0"/>
              <a:t/>
            </a:r>
            <a:br>
              <a:rPr lang="en-US" dirty="0"/>
            </a:br>
            <a:r>
              <a:rPr lang="en-US" dirty="0">
                <a:solidFill>
                  <a:schemeClr val="bg1"/>
                </a:solidFill>
                <a:latin typeface="Times New Roman" panose="02020603050405020304" pitchFamily="18" charset="0"/>
                <a:cs typeface="Times New Roman" panose="02020603050405020304" pitchFamily="18" charset="0"/>
              </a:rPr>
              <a:t/>
            </a:r>
            <a:br>
              <a:rPr lang="en-US" dirty="0">
                <a:solidFill>
                  <a:schemeClr val="bg1"/>
                </a:solidFill>
                <a:latin typeface="Times New Roman" panose="02020603050405020304" pitchFamily="18" charset="0"/>
                <a:cs typeface="Times New Roman" panose="02020603050405020304" pitchFamily="18" charset="0"/>
              </a:rPr>
            </a:br>
            <a:endParaRPr lang="vi-VN" sz="3300" dirty="0"/>
          </a:p>
        </p:txBody>
      </p:sp>
      <p:sp>
        <p:nvSpPr>
          <p:cNvPr id="3" name="Content Placeholder 2"/>
          <p:cNvSpPr>
            <a:spLocks noGrp="1"/>
          </p:cNvSpPr>
          <p:nvPr>
            <p:ph idx="1"/>
          </p:nvPr>
        </p:nvSpPr>
        <p:spPr/>
        <p:txBody>
          <a:bodyPr anchor="ctr" anchorCtr="0">
            <a:normAutofit/>
          </a:bodyPr>
          <a:lstStyle/>
          <a:p>
            <a:pPr marL="0" indent="0">
              <a:buNone/>
            </a:pPr>
            <a:r>
              <a:rPr lang="en-US" dirty="0"/>
              <a:t/>
            </a:r>
            <a:br>
              <a:rPr lang="en-US" dirty="0"/>
            </a:br>
            <a:r>
              <a:rPr lang="en-US" dirty="0"/>
              <a:t/>
            </a:r>
            <a:br>
              <a:rPr lang="en-US" dirty="0"/>
            </a:br>
            <a:r>
              <a:rPr lang="en-US" dirty="0"/>
              <a:t/>
            </a:r>
            <a:br>
              <a:rPr lang="en-US" dirty="0"/>
            </a:br>
            <a:r>
              <a:rPr lang="en-US" dirty="0"/>
              <a:t/>
            </a:r>
            <a:br>
              <a:rPr lang="en-US" dirty="0"/>
            </a:br>
            <a:endParaRPr lang="vi-VN" dirty="0"/>
          </a:p>
        </p:txBody>
      </p:sp>
      <p:pic>
        <p:nvPicPr>
          <p:cNvPr id="11266" name="Picture 2" descr="Kết quả hình ảnh cho Apple retail stor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615" y="1520020"/>
            <a:ext cx="4079868" cy="220680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Kết quả hình ảnh cho Apple retail sto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1159" y="1520019"/>
            <a:ext cx="3898542" cy="220680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Kết quả hình ảnh cho Apple retail sto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0862" y="4083860"/>
            <a:ext cx="44767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7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70"/>
                                        </p:tgtEl>
                                        <p:attrNameLst>
                                          <p:attrName>style.visibility</p:attrName>
                                        </p:attrNameLst>
                                      </p:cBhvr>
                                      <p:to>
                                        <p:strVal val="visible"/>
                                      </p:to>
                                    </p:set>
                                    <p:anim calcmode="lin" valueType="num">
                                      <p:cBhvr additive="base">
                                        <p:cTn id="13" dur="500" fill="hold"/>
                                        <p:tgtEl>
                                          <p:spTgt spid="11270"/>
                                        </p:tgtEl>
                                        <p:attrNameLst>
                                          <p:attrName>ppt_x</p:attrName>
                                        </p:attrNameLst>
                                      </p:cBhvr>
                                      <p:tavLst>
                                        <p:tav tm="0">
                                          <p:val>
                                            <p:strVal val="#ppt_x"/>
                                          </p:val>
                                        </p:tav>
                                        <p:tav tm="100000">
                                          <p:val>
                                            <p:strVal val="#ppt_x"/>
                                          </p:val>
                                        </p:tav>
                                      </p:tavLst>
                                    </p:anim>
                                    <p:anim calcmode="lin" valueType="num">
                                      <p:cBhvr additive="base">
                                        <p:cTn id="14"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72"/>
                                        </p:tgtEl>
                                        <p:attrNameLst>
                                          <p:attrName>style.visibility</p:attrName>
                                        </p:attrNameLst>
                                      </p:cBhvr>
                                      <p:to>
                                        <p:strVal val="visible"/>
                                      </p:to>
                                    </p:set>
                                    <p:anim calcmode="lin" valueType="num">
                                      <p:cBhvr additive="base">
                                        <p:cTn id="19" dur="500" fill="hold"/>
                                        <p:tgtEl>
                                          <p:spTgt spid="11272"/>
                                        </p:tgtEl>
                                        <p:attrNameLst>
                                          <p:attrName>ppt_x</p:attrName>
                                        </p:attrNameLst>
                                      </p:cBhvr>
                                      <p:tavLst>
                                        <p:tav tm="0">
                                          <p:val>
                                            <p:strVal val="#ppt_x"/>
                                          </p:val>
                                        </p:tav>
                                        <p:tav tm="100000">
                                          <p:val>
                                            <p:strVal val="#ppt_x"/>
                                          </p:val>
                                        </p:tav>
                                      </p:tavLst>
                                    </p:anim>
                                    <p:anim calcmode="lin" valueType="num">
                                      <p:cBhvr additive="base">
                                        <p:cTn id="20"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300" dirty="0">
                <a:solidFill>
                  <a:schemeClr val="bg1"/>
                </a:solidFill>
                <a:cs typeface="Times New Roman" panose="02020603050405020304" pitchFamily="18" charset="0"/>
              </a:rPr>
              <a:t>APPLE BRAND </a:t>
            </a:r>
            <a:r>
              <a:rPr lang="vi-VN" sz="3300" dirty="0" smtClean="0">
                <a:solidFill>
                  <a:schemeClr val="bg1"/>
                </a:solidFill>
                <a:cs typeface="Times New Roman" panose="02020603050405020304" pitchFamily="18" charset="0"/>
              </a:rPr>
              <a:t>ARCHITECTURE</a:t>
            </a:r>
            <a:endParaRPr lang="vi-VN" sz="3300"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82434" y="2065867"/>
            <a:ext cx="6791303" cy="3586788"/>
          </a:xfrm>
        </p:spPr>
      </p:pic>
      <p:sp>
        <p:nvSpPr>
          <p:cNvPr id="7" name="TextBox 6"/>
          <p:cNvSpPr txBox="1"/>
          <p:nvPr/>
        </p:nvSpPr>
        <p:spPr>
          <a:xfrm>
            <a:off x="1246908" y="5868785"/>
            <a:ext cx="8944495" cy="769441"/>
          </a:xfrm>
          <a:prstGeom prst="rect">
            <a:avLst/>
          </a:prstGeom>
          <a:noFill/>
        </p:spPr>
        <p:txBody>
          <a:bodyPr wrap="square" rtlCol="0">
            <a:spAutoFit/>
          </a:bodyPr>
          <a:lstStyle/>
          <a:p>
            <a:pPr algn="ctr"/>
            <a:r>
              <a:rPr lang="en-US" sz="2200" b="1" i="1"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The company maintains a “monolithic” or master brand identity – everything being associated with Apple name</a:t>
            </a:r>
            <a:endParaRPr lang="vi-VN" sz="2200" b="1" i="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74722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solidFill>
                  <a:schemeClr val="bg1"/>
                </a:solidFill>
                <a:latin typeface="Times New Roman" panose="02020603050405020304" pitchFamily="18" charset="0"/>
                <a:cs typeface="Times New Roman" panose="02020603050405020304" pitchFamily="18" charset="0"/>
              </a:rPr>
              <a:t>Apple Brand Halo Effect</a:t>
            </a:r>
            <a:endParaRPr lang="vi-VN" sz="3300"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415" y="1805348"/>
            <a:ext cx="2176712" cy="1270361"/>
          </a:xfrm>
          <a:prstGeom prst="rect">
            <a:avLst/>
          </a:prstGeom>
        </p:spPr>
      </p:pic>
      <p:sp>
        <p:nvSpPr>
          <p:cNvPr id="9" name="Right Brace 8"/>
          <p:cNvSpPr/>
          <p:nvPr/>
        </p:nvSpPr>
        <p:spPr>
          <a:xfrm>
            <a:off x="3878997" y="2244436"/>
            <a:ext cx="842632" cy="3507971"/>
          </a:xfrm>
          <a:prstGeom prst="rightBrace">
            <a:avLst>
              <a:gd name="adj1" fmla="val 8333"/>
              <a:gd name="adj2" fmla="val 4627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vi-VN"/>
          </a:p>
        </p:txBody>
      </p:sp>
      <p:sp>
        <p:nvSpPr>
          <p:cNvPr id="11" name="TextBox 10"/>
          <p:cNvSpPr txBox="1"/>
          <p:nvPr/>
        </p:nvSpPr>
        <p:spPr>
          <a:xfrm>
            <a:off x="4691009" y="5903893"/>
            <a:ext cx="6298415" cy="523220"/>
          </a:xfrm>
          <a:prstGeom prst="rect">
            <a:avLst/>
          </a:prstGeom>
          <a:noFill/>
        </p:spPr>
        <p:txBody>
          <a:bodyPr wrap="square" rtlCol="0">
            <a:spAutoFit/>
          </a:bodyPr>
          <a:lstStyle/>
          <a:p>
            <a:pPr algn="ctr"/>
            <a:r>
              <a:rPr lang="en-US" sz="2800" b="1" i="1" dirty="0" smtClean="0">
                <a:solidFill>
                  <a:srgbClr val="FE2626"/>
                </a:solidFill>
                <a:latin typeface="Times New Roman" panose="02020603050405020304" pitchFamily="18" charset="0"/>
                <a:cs typeface="Times New Roman" panose="02020603050405020304" pitchFamily="18" charset="0"/>
              </a:rPr>
              <a:t>“ FROM </a:t>
            </a:r>
            <a:r>
              <a:rPr lang="en-US" sz="2800" b="1" i="1" dirty="0">
                <a:solidFill>
                  <a:srgbClr val="FE2626"/>
                </a:solidFill>
                <a:latin typeface="Times New Roman" panose="02020603050405020304" pitchFamily="18" charset="0"/>
                <a:cs typeface="Times New Roman" panose="02020603050405020304" pitchFamily="18" charset="0"/>
              </a:rPr>
              <a:t>THE CREATORS OF </a:t>
            </a:r>
            <a:r>
              <a:rPr lang="en-US" sz="2800" b="1" i="1" dirty="0" smtClean="0">
                <a:solidFill>
                  <a:srgbClr val="FD511B"/>
                </a:solidFill>
                <a:latin typeface="Times New Roman" panose="02020603050405020304" pitchFamily="18" charset="0"/>
                <a:cs typeface="Times New Roman" panose="02020603050405020304" pitchFamily="18" charset="0"/>
              </a:rPr>
              <a:t>IPOD</a:t>
            </a:r>
            <a:r>
              <a:rPr lang="en-US" sz="2800" b="1" i="1" dirty="0" smtClean="0">
                <a:solidFill>
                  <a:srgbClr val="FE2626"/>
                </a:solidFill>
                <a:latin typeface="Times New Roman" panose="02020603050405020304" pitchFamily="18" charset="0"/>
                <a:cs typeface="Times New Roman" panose="02020603050405020304" pitchFamily="18" charset="0"/>
              </a:rPr>
              <a:t> ”</a:t>
            </a:r>
            <a:endParaRPr lang="vi-VN" sz="2800" b="1" dirty="0">
              <a:solidFill>
                <a:srgbClr val="FE2626"/>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415" y="5018345"/>
            <a:ext cx="2176711" cy="1197033"/>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62" y="2244436"/>
            <a:ext cx="5006883" cy="3087464"/>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6415" y="3521381"/>
            <a:ext cx="2176711" cy="1251198"/>
          </a:xfrm>
          <a:prstGeom prst="rect">
            <a:avLst/>
          </a:prstGeom>
        </p:spPr>
      </p:pic>
    </p:spTree>
    <p:extLst>
      <p:ext uri="{BB962C8B-B14F-4D97-AF65-F5344CB8AC3E}">
        <p14:creationId xmlns:p14="http://schemas.microsoft.com/office/powerpoint/2010/main" val="41563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solidFill>
                  <a:schemeClr val="bg1"/>
                </a:solidFill>
                <a:latin typeface="Times New Roman" panose="02020603050405020304" pitchFamily="18" charset="0"/>
                <a:cs typeface="Times New Roman" panose="02020603050405020304" pitchFamily="18" charset="0"/>
              </a:rPr>
              <a:t>Apple Brand Halo Effect</a:t>
            </a:r>
            <a:endParaRPr lang="vi-VN" sz="33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609" y="2065867"/>
            <a:ext cx="4463288" cy="3819544"/>
          </a:xfrm>
          <a:prstGeom prst="rect">
            <a:avLst/>
          </a:prstGeom>
        </p:spPr>
      </p:pic>
      <p:sp>
        <p:nvSpPr>
          <p:cNvPr id="4" name="TextBox 3"/>
          <p:cNvSpPr txBox="1"/>
          <p:nvPr/>
        </p:nvSpPr>
        <p:spPr>
          <a:xfrm>
            <a:off x="419794" y="3478684"/>
            <a:ext cx="2360815" cy="553998"/>
          </a:xfrm>
          <a:prstGeom prst="rect">
            <a:avLst/>
          </a:prstGeom>
          <a:noFill/>
        </p:spPr>
        <p:txBody>
          <a:bodyPr wrap="square" rtlCol="0">
            <a:spAutoFit/>
          </a:bodyPr>
          <a:lstStyle/>
          <a:p>
            <a:pPr algn="ctr"/>
            <a:r>
              <a:rPr lang="en-US" sz="3000" b="1" dirty="0">
                <a:solidFill>
                  <a:srgbClr val="FF0000"/>
                </a:solidFill>
                <a:latin typeface="Times New Roman" panose="02020603050405020304" pitchFamily="18" charset="0"/>
                <a:cs typeface="Times New Roman" panose="02020603050405020304" pitchFamily="18" charset="0"/>
              </a:rPr>
              <a:t>“full-circle” </a:t>
            </a:r>
            <a:endParaRPr lang="vi-VN" sz="3000" b="1" dirty="0">
              <a:solidFill>
                <a:srgbClr val="FF0000"/>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2146" y="2460568"/>
            <a:ext cx="3384380" cy="2261062"/>
          </a:xfrm>
          <a:prstGeom prst="rect">
            <a:avLst/>
          </a:prstGeom>
        </p:spPr>
      </p:pic>
      <p:sp>
        <p:nvSpPr>
          <p:cNvPr id="15" name="Notched Right Arrow 14"/>
          <p:cNvSpPr/>
          <p:nvPr/>
        </p:nvSpPr>
        <p:spPr>
          <a:xfrm>
            <a:off x="7243897" y="3246624"/>
            <a:ext cx="1288249" cy="627107"/>
          </a:xfrm>
          <a:prstGeom prst="notchedRightArrow">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latin typeface="Times New Roman" panose="02020603050405020304" pitchFamily="18" charset="0"/>
                <a:cs typeface="Times New Roman" panose="02020603050405020304" pitchFamily="18" charset="0"/>
              </a:rPr>
              <a:t>2011</a:t>
            </a:r>
            <a:endParaRPr lang="vi-VN"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37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9638606" cy="1456267"/>
          </a:xfrm>
        </p:spPr>
        <p:txBody>
          <a:bodyPr>
            <a:normAutofit/>
          </a:bodyPr>
          <a:lstStyle/>
          <a:p>
            <a:pPr algn="ctr"/>
            <a:r>
              <a:rPr lang="en-US" sz="3300" dirty="0">
                <a:solidFill>
                  <a:schemeClr val="bg1"/>
                </a:solidFill>
                <a:latin typeface="Times New Roman" panose="02020603050405020304" pitchFamily="18" charset="0"/>
                <a:cs typeface="Times New Roman" panose="02020603050405020304" pitchFamily="18" charset="0"/>
              </a:rPr>
              <a:t>Apple is employing the halo effect in it’s Apple Mac product strategy.</a:t>
            </a:r>
            <a:endParaRPr lang="vi-VN" sz="3300" dirty="0">
              <a:solidFill>
                <a:schemeClr val="bg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5104" y="1938614"/>
            <a:ext cx="5319181" cy="307139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4019" y="3962899"/>
            <a:ext cx="3821085" cy="1910543"/>
          </a:xfrm>
          <a:prstGeom prst="rect">
            <a:avLst/>
          </a:prstGeom>
        </p:spPr>
      </p:pic>
      <p:sp>
        <p:nvSpPr>
          <p:cNvPr id="16" name="TextBox 15"/>
          <p:cNvSpPr txBox="1"/>
          <p:nvPr/>
        </p:nvSpPr>
        <p:spPr>
          <a:xfrm>
            <a:off x="1396538" y="5657998"/>
            <a:ext cx="9600505" cy="430887"/>
          </a:xfrm>
          <a:prstGeom prst="rect">
            <a:avLst/>
          </a:prstGeom>
          <a:noFill/>
        </p:spPr>
        <p:txBody>
          <a:bodyPr wrap="square" rtlCol="0">
            <a:spAutoFit/>
          </a:bodyPr>
          <a:lstStyle/>
          <a:p>
            <a:pPr algn="ctr"/>
            <a:r>
              <a:rPr lang="en-US" sz="2200" b="1" dirty="0" smtClean="0">
                <a:solidFill>
                  <a:srgbClr val="FE2626"/>
                </a:solidFill>
                <a:latin typeface="Times New Roman" panose="02020603050405020304" pitchFamily="18" charset="0"/>
                <a:cs typeface="Times New Roman" panose="02020603050405020304" pitchFamily="18" charset="0"/>
              </a:rPr>
              <a:t>In 2012, Apple renamed their operating system from “MAC OS X” to “OS X”</a:t>
            </a:r>
            <a:endParaRPr lang="vi-VN" sz="2200" b="1" dirty="0">
              <a:solidFill>
                <a:srgbClr val="FE2626"/>
              </a:solidFill>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729" y="2065867"/>
            <a:ext cx="3449166" cy="2296159"/>
          </a:xfrm>
          <a:prstGeom prst="rect">
            <a:avLst/>
          </a:prstGeom>
        </p:spPr>
      </p:pic>
    </p:spTree>
    <p:extLst>
      <p:ext uri="{BB962C8B-B14F-4D97-AF65-F5344CB8AC3E}">
        <p14:creationId xmlns:p14="http://schemas.microsoft.com/office/powerpoint/2010/main" val="232524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9821487" cy="1456267"/>
          </a:xfrm>
        </p:spPr>
        <p:txBody>
          <a:bodyPr>
            <a:normAutofit/>
          </a:bodyPr>
          <a:lstStyle/>
          <a:p>
            <a:pPr algn="ctr"/>
            <a:r>
              <a:rPr lang="en-US" sz="3300" dirty="0">
                <a:solidFill>
                  <a:schemeClr val="bg1"/>
                </a:solidFill>
                <a:latin typeface="Times New Roman" panose="02020603050405020304" pitchFamily="18" charset="0"/>
                <a:cs typeface="Times New Roman" panose="02020603050405020304" pitchFamily="18" charset="0"/>
              </a:rPr>
              <a:t>Expect the Halo to Speak - Siri and </a:t>
            </a:r>
            <a:r>
              <a:rPr lang="en-US" sz="3300" dirty="0" smtClean="0">
                <a:solidFill>
                  <a:schemeClr val="bg1"/>
                </a:solidFill>
                <a:latin typeface="Times New Roman" panose="02020603050405020304" pitchFamily="18" charset="0"/>
                <a:cs typeface="Times New Roman" panose="02020603050405020304" pitchFamily="18" charset="0"/>
              </a:rPr>
              <a:t>beyond</a:t>
            </a:r>
            <a:endParaRPr lang="vi-VN" sz="33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5620" y="2065867"/>
            <a:ext cx="5715000" cy="3219450"/>
          </a:xfrm>
          <a:prstGeom prst="rect">
            <a:avLst/>
          </a:prstGeom>
        </p:spPr>
      </p:pic>
      <p:sp>
        <p:nvSpPr>
          <p:cNvPr id="5" name="TextBox 4"/>
          <p:cNvSpPr txBox="1"/>
          <p:nvPr/>
        </p:nvSpPr>
        <p:spPr>
          <a:xfrm>
            <a:off x="1213658" y="5552902"/>
            <a:ext cx="9476509" cy="800219"/>
          </a:xfrm>
          <a:prstGeom prst="rect">
            <a:avLst/>
          </a:prstGeom>
          <a:noFill/>
        </p:spPr>
        <p:txBody>
          <a:bodyPr wrap="square" rtlCol="0">
            <a:spAutoFit/>
          </a:bodyPr>
          <a:lstStyle/>
          <a:p>
            <a:pPr algn="ctr"/>
            <a:r>
              <a:rPr lang="en-US" sz="2300" dirty="0" smtClean="0">
                <a:solidFill>
                  <a:srgbClr val="FF0000"/>
                </a:solidFill>
                <a:latin typeface="Times New Roman" panose="02020603050405020304" pitchFamily="18" charset="0"/>
                <a:cs typeface="Times New Roman" panose="02020603050405020304" pitchFamily="18" charset="0"/>
              </a:rPr>
              <a:t>Siri’s natural language speech processing and interactivity capabilities introduced in October 2011 on the iPhone 4S.</a:t>
            </a:r>
            <a:endParaRPr lang="vi-VN" sz="2300" dirty="0">
              <a:solidFill>
                <a:srgbClr val="FF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7782" y="5285317"/>
            <a:ext cx="1337205" cy="1264470"/>
          </a:xfrm>
          <a:prstGeom prst="rect">
            <a:avLst/>
          </a:prstGeom>
        </p:spPr>
      </p:pic>
    </p:spTree>
    <p:extLst>
      <p:ext uri="{BB962C8B-B14F-4D97-AF65-F5344CB8AC3E}">
        <p14:creationId xmlns:p14="http://schemas.microsoft.com/office/powerpoint/2010/main" val="16352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10104120" cy="1456267"/>
          </a:xfrm>
        </p:spPr>
        <p:txBody>
          <a:bodyPr>
            <a:noAutofit/>
          </a:bodyPr>
          <a:lstStyle/>
          <a:p>
            <a:pPr algn="ctr"/>
            <a:r>
              <a:rPr lang="en-US" sz="3300" dirty="0">
                <a:solidFill>
                  <a:schemeClr val="bg1"/>
                </a:solidFill>
                <a:latin typeface="Times New Roman" panose="02020603050405020304" pitchFamily="18" charset="0"/>
                <a:cs typeface="Times New Roman" panose="02020603050405020304" pitchFamily="18" charset="0"/>
              </a:rPr>
              <a:t>Apple Re-entering the Corporate Market via the iPhone and iPad Halo Effect</a:t>
            </a:r>
            <a:endParaRPr lang="vi-VN" sz="33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458" y="2239173"/>
            <a:ext cx="2310142" cy="146117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967" y="2239173"/>
            <a:ext cx="2693207" cy="146117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5581" y="3873656"/>
            <a:ext cx="3584558" cy="2430331"/>
          </a:xfrm>
          <a:prstGeom prst="rect">
            <a:avLst/>
          </a:prstGeom>
        </p:spPr>
      </p:pic>
      <p:sp>
        <p:nvSpPr>
          <p:cNvPr id="11" name="Bent-Up Arrow 10"/>
          <p:cNvSpPr/>
          <p:nvPr/>
        </p:nvSpPr>
        <p:spPr>
          <a:xfrm flipH="1">
            <a:off x="1729047" y="3873655"/>
            <a:ext cx="2216534" cy="1634483"/>
          </a:xfrm>
          <a:prstGeom prst="bentUpArrow">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smtClean="0">
                <a:solidFill>
                  <a:schemeClr val="bg1">
                    <a:lumMod val="95000"/>
                    <a:lumOff val="5000"/>
                  </a:schemeClr>
                </a:solidFill>
                <a:latin typeface="Times New Roman" panose="02020603050405020304" pitchFamily="18" charset="0"/>
                <a:cs typeface="Times New Roman" panose="02020603050405020304" pitchFamily="18" charset="0"/>
              </a:rPr>
              <a:t>2014</a:t>
            </a:r>
            <a:endParaRPr lang="vi-VN" sz="2500"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12" name="Bent-Up Arrow 11"/>
          <p:cNvSpPr/>
          <p:nvPr/>
        </p:nvSpPr>
        <p:spPr>
          <a:xfrm>
            <a:off x="7530139" y="3873656"/>
            <a:ext cx="2428508" cy="1634482"/>
          </a:xfrm>
          <a:prstGeom prst="bentUpArrow">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smtClean="0">
                <a:solidFill>
                  <a:schemeClr val="bg1">
                    <a:lumMod val="95000"/>
                    <a:lumOff val="5000"/>
                  </a:schemeClr>
                </a:solidFill>
                <a:latin typeface="Times New Roman" panose="02020603050405020304" pitchFamily="18" charset="0"/>
                <a:cs typeface="Times New Roman" panose="02020603050405020304" pitchFamily="18" charset="0"/>
              </a:rPr>
              <a:t>2015</a:t>
            </a:r>
            <a:endParaRPr lang="vi-VN" sz="2500"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217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10104120" cy="1456267"/>
          </a:xfrm>
        </p:spPr>
        <p:txBody>
          <a:bodyPr>
            <a:noAutofit/>
          </a:bodyPr>
          <a:lstStyle/>
          <a:p>
            <a:pPr algn="ctr"/>
            <a:r>
              <a:rPr lang="en-US" sz="3300" dirty="0">
                <a:solidFill>
                  <a:schemeClr val="bg1"/>
                </a:solidFill>
                <a:latin typeface="Times New Roman" panose="02020603050405020304" pitchFamily="18" charset="0"/>
                <a:cs typeface="Times New Roman" panose="02020603050405020304" pitchFamily="18" charset="0"/>
              </a:rPr>
              <a:t>Apple Re-entering the Corporate Market via the iPhone and iPad Halo Effect</a:t>
            </a:r>
            <a:endParaRPr lang="vi-VN" sz="3300"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106" y="2477193"/>
            <a:ext cx="3320592" cy="258017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069" y="2477193"/>
            <a:ext cx="2973014" cy="273888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0214" y="2477193"/>
            <a:ext cx="3208951" cy="2580176"/>
          </a:xfrm>
          <a:prstGeom prst="rect">
            <a:avLst/>
          </a:prstGeom>
        </p:spPr>
      </p:pic>
      <p:sp>
        <p:nvSpPr>
          <p:cNvPr id="12" name="Left Arrow 11"/>
          <p:cNvSpPr/>
          <p:nvPr/>
        </p:nvSpPr>
        <p:spPr>
          <a:xfrm>
            <a:off x="3391353" y="3541222"/>
            <a:ext cx="582131" cy="415636"/>
          </a:xfrm>
          <a:prstGeom prst="leftArrow">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ight Arrow 12"/>
          <p:cNvSpPr/>
          <p:nvPr/>
        </p:nvSpPr>
        <p:spPr>
          <a:xfrm>
            <a:off x="7675895" y="3541222"/>
            <a:ext cx="537080" cy="415636"/>
          </a:xfrm>
          <a:prstGeom prst="rightArrow">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30689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10104120" cy="1456267"/>
          </a:xfrm>
        </p:spPr>
        <p:txBody>
          <a:bodyPr>
            <a:noAutofit/>
          </a:bodyPr>
          <a:lstStyle/>
          <a:p>
            <a:pPr algn="ctr"/>
            <a:r>
              <a:rPr lang="en-US" sz="3300" dirty="0">
                <a:solidFill>
                  <a:schemeClr val="bg1"/>
                </a:solidFill>
                <a:latin typeface="Times New Roman" panose="02020603050405020304" pitchFamily="18" charset="0"/>
                <a:cs typeface="Times New Roman" panose="02020603050405020304" pitchFamily="18" charset="0"/>
              </a:rPr>
              <a:t>Apple Re-entering the Corporate Market via the iPhone and iPad Halo Effect</a:t>
            </a:r>
            <a:endParaRPr lang="vi-VN" sz="3300" dirty="0">
              <a:solidFill>
                <a:schemeClr val="bg1"/>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9913" y="4776039"/>
            <a:ext cx="4321064" cy="183479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062" y="2345168"/>
            <a:ext cx="4956798" cy="334826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913" y="2065867"/>
            <a:ext cx="3458950" cy="2345168"/>
          </a:xfrm>
          <a:prstGeom prst="rect">
            <a:avLst/>
          </a:prstGeom>
        </p:spPr>
      </p:pic>
      <p:sp>
        <p:nvSpPr>
          <p:cNvPr id="16" name="Left Brace 15"/>
          <p:cNvSpPr/>
          <p:nvPr/>
        </p:nvSpPr>
        <p:spPr>
          <a:xfrm>
            <a:off x="6314536" y="2536166"/>
            <a:ext cx="448573" cy="3331136"/>
          </a:xfrm>
          <a:prstGeom prst="leftBrace">
            <a:avLst/>
          </a:prstGeom>
          <a:ln w="57150">
            <a:solidFill>
              <a:schemeClr val="tx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Tree>
    <p:extLst>
      <p:ext uri="{BB962C8B-B14F-4D97-AF65-F5344CB8AC3E}">
        <p14:creationId xmlns:p14="http://schemas.microsoft.com/office/powerpoint/2010/main" val="96957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10104120" cy="1456267"/>
          </a:xfrm>
        </p:spPr>
        <p:txBody>
          <a:bodyPr>
            <a:noAutofit/>
          </a:bodyPr>
          <a:lstStyle/>
          <a:p>
            <a:pPr algn="ctr"/>
            <a:r>
              <a:rPr lang="en-US" sz="3300" dirty="0">
                <a:solidFill>
                  <a:schemeClr val="bg1"/>
                </a:solidFill>
                <a:latin typeface="Times New Roman" panose="02020603050405020304" pitchFamily="18" charset="0"/>
                <a:cs typeface="Times New Roman" panose="02020603050405020304" pitchFamily="18" charset="0"/>
              </a:rPr>
              <a:t>Apple Re-entering the Corporate Market via the iPhone and iPad Halo Effect</a:t>
            </a:r>
            <a:endParaRPr lang="vi-VN" sz="33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61" y="2371437"/>
            <a:ext cx="4597879" cy="30632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6053" y="2371436"/>
            <a:ext cx="4723586" cy="3063207"/>
          </a:xfrm>
          <a:prstGeom prst="rect">
            <a:avLst/>
          </a:prstGeom>
        </p:spPr>
      </p:pic>
      <p:sp>
        <p:nvSpPr>
          <p:cNvPr id="6" name="Right Arrow 5"/>
          <p:cNvSpPr/>
          <p:nvPr/>
        </p:nvSpPr>
        <p:spPr>
          <a:xfrm>
            <a:off x="5331125" y="3761117"/>
            <a:ext cx="1086928" cy="483079"/>
          </a:xfrm>
          <a:prstGeom prst="rightArrow">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69593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solidFill>
                  <a:schemeClr val="bg1"/>
                </a:solidFill>
              </a:rPr>
              <a:t>	</a:t>
            </a:r>
            <a:r>
              <a:rPr lang="vi-VN" sz="3300" dirty="0" smtClean="0">
                <a:solidFill>
                  <a:schemeClr val="bg1"/>
                </a:solidFill>
              </a:rPr>
              <a:t>CONTENT</a:t>
            </a:r>
            <a:endParaRPr lang="vi-VN" sz="3300" dirty="0">
              <a:solidFill>
                <a:schemeClr val="bg1"/>
              </a:solidFill>
            </a:endParaRPr>
          </a:p>
        </p:txBody>
      </p:sp>
      <p:sp>
        <p:nvSpPr>
          <p:cNvPr id="3" name="Content Placeholder 2"/>
          <p:cNvSpPr>
            <a:spLocks noGrp="1"/>
          </p:cNvSpPr>
          <p:nvPr>
            <p:ph idx="1"/>
          </p:nvPr>
        </p:nvSpPr>
        <p:spPr/>
        <p:txBody>
          <a:bodyPr anchor="t" anchorCtr="0">
            <a:normAutofit/>
          </a:bodyPr>
          <a:lstStyle/>
          <a:p>
            <a:pPr>
              <a:buFont typeface="Wingdings" panose="05000000000000000000" pitchFamily="2" charset="2"/>
              <a:buChar char="Ø"/>
            </a:pPr>
            <a:r>
              <a:rPr lang="en-US" sz="2500" dirty="0">
                <a:solidFill>
                  <a:schemeClr val="bg1"/>
                </a:solidFill>
                <a:latin typeface="Times New Roman" panose="02020603050405020304" pitchFamily="18" charset="0"/>
                <a:cs typeface="Times New Roman" panose="02020603050405020304" pitchFamily="18" charset="0"/>
              </a:rPr>
              <a:t>OVERVIEW</a:t>
            </a:r>
          </a:p>
          <a:p>
            <a:pPr>
              <a:buFont typeface="Wingdings" panose="05000000000000000000" pitchFamily="2" charset="2"/>
              <a:buChar char="Ø"/>
            </a:pPr>
            <a:r>
              <a:rPr lang="en-US" sz="2500" dirty="0" smtClean="0">
                <a:solidFill>
                  <a:schemeClr val="bg1"/>
                </a:solidFill>
                <a:latin typeface="Times New Roman" panose="02020603050405020304" pitchFamily="18" charset="0"/>
                <a:cs typeface="Times New Roman" panose="02020603050405020304" pitchFamily="18" charset="0"/>
              </a:rPr>
              <a:t>THE APPLE BRAND PERSONALITY</a:t>
            </a:r>
          </a:p>
          <a:p>
            <a:pPr>
              <a:buFont typeface="Wingdings" panose="05000000000000000000" pitchFamily="2" charset="2"/>
              <a:buChar char="Ø"/>
            </a:pPr>
            <a:r>
              <a:rPr lang="en-US" sz="2500" dirty="0" smtClean="0">
                <a:solidFill>
                  <a:schemeClr val="bg1"/>
                </a:solidFill>
                <a:latin typeface="Times New Roman" panose="02020603050405020304" pitchFamily="18" charset="0"/>
                <a:cs typeface="Times New Roman" panose="02020603050405020304" pitchFamily="18" charset="0"/>
              </a:rPr>
              <a:t>APPLE CUSTOMER EXPERIENCE</a:t>
            </a:r>
          </a:p>
          <a:p>
            <a:pPr>
              <a:buFont typeface="Wingdings" panose="05000000000000000000" pitchFamily="2" charset="2"/>
              <a:buChar char="Ø"/>
            </a:pPr>
            <a:r>
              <a:rPr lang="vi-VN" sz="2500" dirty="0" smtClean="0">
                <a:solidFill>
                  <a:schemeClr val="bg1"/>
                </a:solidFill>
                <a:latin typeface="Times New Roman" panose="02020603050405020304" pitchFamily="18" charset="0"/>
                <a:cs typeface="Times New Roman" panose="02020603050405020304" pitchFamily="18" charset="0"/>
              </a:rPr>
              <a:t>APPLE BRAND ARCHITECTURE</a:t>
            </a:r>
            <a:endParaRPr lang="en-US" sz="2500" dirty="0" smtClean="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2500" dirty="0" smtClean="0">
                <a:solidFill>
                  <a:schemeClr val="bg1"/>
                </a:solidFill>
                <a:latin typeface="Times New Roman" panose="02020603050405020304" pitchFamily="18" charset="0"/>
                <a:cs typeface="Times New Roman" panose="02020603050405020304" pitchFamily="18" charset="0"/>
              </a:rPr>
              <a:t>APPLE BRAND HALO EFFECT</a:t>
            </a:r>
            <a:endParaRPr lang="en-US" sz="2500" dirty="0" smtClean="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2500" dirty="0" smtClean="0">
                <a:solidFill>
                  <a:schemeClr val="bg1"/>
                </a:solidFill>
                <a:latin typeface="Times New Roman" panose="02020603050405020304" pitchFamily="18" charset="0"/>
                <a:cs typeface="Times New Roman" panose="02020603050405020304" pitchFamily="18" charset="0"/>
              </a:rPr>
              <a:t>APPLE WATCH</a:t>
            </a:r>
            <a:endParaRPr lang="en-US" sz="2500" dirty="0" smtClean="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500" dirty="0" smtClean="0">
                <a:solidFill>
                  <a:schemeClr val="bg1"/>
                </a:solidFill>
                <a:latin typeface="Times New Roman" panose="02020603050405020304" pitchFamily="18" charset="0"/>
                <a:cs typeface="Times New Roman" panose="02020603050405020304" pitchFamily="18" charset="0"/>
              </a:rPr>
              <a:t>APPLE'S ORIGINAL APPLE MACINTOSH MARKETING STRATEGY</a:t>
            </a:r>
            <a:endParaRPr lang="vi-VN"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504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10104120" cy="1456267"/>
          </a:xfrm>
        </p:spPr>
        <p:txBody>
          <a:bodyPr anchor="ctr" anchorCtr="0">
            <a:noAutofit/>
          </a:bodyPr>
          <a:lstStyle/>
          <a:p>
            <a:r>
              <a:rPr lang="en-US" sz="3300" dirty="0">
                <a:solidFill>
                  <a:schemeClr val="bg1">
                    <a:lumMod val="95000"/>
                    <a:lumOff val="5000"/>
                  </a:schemeClr>
                </a:solidFill>
                <a:latin typeface="Times New Roman" panose="02020603050405020304" pitchFamily="18" charset="0"/>
                <a:cs typeface="Times New Roman" panose="02020603050405020304" pitchFamily="18" charset="0"/>
              </a:rPr>
              <a:t>After Halos – Clouds</a:t>
            </a:r>
            <a:endParaRPr lang="vi-VN" sz="33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8022" y="2065867"/>
            <a:ext cx="5032965" cy="4139825"/>
          </a:xfrm>
          <a:prstGeom prst="rect">
            <a:avLst/>
          </a:prstGeom>
        </p:spPr>
      </p:pic>
    </p:spTree>
    <p:extLst>
      <p:ext uri="{BB962C8B-B14F-4D97-AF65-F5344CB8AC3E}">
        <p14:creationId xmlns:p14="http://schemas.microsoft.com/office/powerpoint/2010/main" val="178432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10104120" cy="1456267"/>
          </a:xfrm>
        </p:spPr>
        <p:txBody>
          <a:bodyPr anchor="ctr" anchorCtr="0">
            <a:noAutofit/>
          </a:bodyPr>
          <a:lstStyle/>
          <a:p>
            <a:pPr algn="ctr"/>
            <a:r>
              <a:rPr lang="en-US" sz="3300" dirty="0">
                <a:solidFill>
                  <a:schemeClr val="bg1">
                    <a:lumMod val="95000"/>
                    <a:lumOff val="5000"/>
                  </a:schemeClr>
                </a:solidFill>
                <a:latin typeface="Times New Roman" panose="02020603050405020304" pitchFamily="18" charset="0"/>
                <a:cs typeface="Times New Roman" panose="02020603050405020304" pitchFamily="18" charset="0"/>
              </a:rPr>
              <a:t>Apple Watch: The Masterbrand and Brand Promise</a:t>
            </a:r>
            <a:endParaRPr lang="vi-VN" sz="33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flipV="1">
            <a:off x="4414432" y="3347501"/>
            <a:ext cx="2687949" cy="763605"/>
          </a:xfrm>
          <a:prstGeom prst="straightConnector1">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14432" y="4150413"/>
            <a:ext cx="2687949" cy="859633"/>
          </a:xfrm>
          <a:prstGeom prst="straightConnector1">
            <a:avLst/>
          </a:prstGeom>
          <a:ln w="571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381" y="4583469"/>
            <a:ext cx="3775133" cy="1945178"/>
          </a:xfrm>
          <a:prstGeom prst="rect">
            <a:avLst/>
          </a:prstGeom>
        </p:spPr>
      </p:pic>
      <p:sp>
        <p:nvSpPr>
          <p:cNvPr id="23" name="TextBox 22"/>
          <p:cNvSpPr txBox="1"/>
          <p:nvPr/>
        </p:nvSpPr>
        <p:spPr>
          <a:xfrm>
            <a:off x="1695796" y="5797054"/>
            <a:ext cx="2510444" cy="477054"/>
          </a:xfrm>
          <a:prstGeom prst="rect">
            <a:avLst/>
          </a:prstGeom>
          <a:noFill/>
        </p:spPr>
        <p:txBody>
          <a:bodyPr wrap="square" rtlCol="0">
            <a:spAutoFit/>
          </a:bodyPr>
          <a:lstStyle/>
          <a:p>
            <a:pPr algn="ctr"/>
            <a:r>
              <a:rPr lang="en-US" sz="2500" dirty="0" smtClean="0">
                <a:solidFill>
                  <a:schemeClr val="bg1"/>
                </a:solidFill>
                <a:latin typeface="Times New Roman" panose="02020603050405020304" pitchFamily="18" charset="0"/>
                <a:cs typeface="Times New Roman" panose="02020603050405020304" pitchFamily="18" charset="0"/>
              </a:rPr>
              <a:t>April 2015</a:t>
            </a:r>
            <a:endParaRPr lang="vi-VN" sz="2500" dirty="0">
              <a:solidFill>
                <a:schemeClr val="bg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796" y="1998776"/>
            <a:ext cx="2718636" cy="346201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2381" y="1906000"/>
            <a:ext cx="3756431" cy="1981517"/>
          </a:xfrm>
          <a:prstGeom prst="rect">
            <a:avLst/>
          </a:prstGeom>
        </p:spPr>
      </p:pic>
    </p:spTree>
    <p:extLst>
      <p:ext uri="{BB962C8B-B14F-4D97-AF65-F5344CB8AC3E}">
        <p14:creationId xmlns:p14="http://schemas.microsoft.com/office/powerpoint/2010/main" val="40225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10104120" cy="1456267"/>
          </a:xfrm>
        </p:spPr>
        <p:txBody>
          <a:bodyPr anchor="ctr" anchorCtr="0">
            <a:noAutofit/>
          </a:bodyPr>
          <a:lstStyle/>
          <a:p>
            <a:pPr algn="ctr"/>
            <a:r>
              <a:rPr lang="en-US" sz="3300" dirty="0">
                <a:solidFill>
                  <a:schemeClr val="bg1"/>
                </a:solidFill>
                <a:latin typeface="Times New Roman" panose="02020603050405020304" pitchFamily="18" charset="0"/>
                <a:cs typeface="Times New Roman" panose="02020603050405020304" pitchFamily="18" charset="0"/>
              </a:rPr>
              <a:t>Apple's Original Apple Macintosh Marketing Strategy</a:t>
            </a:r>
            <a:endParaRPr lang="vi-VN" sz="33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695246">
            <a:off x="1929146" y="2611492"/>
            <a:ext cx="3656251" cy="303654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43044">
            <a:off x="4152234" y="1994416"/>
            <a:ext cx="3289415" cy="370429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13404">
            <a:off x="6002985" y="2457173"/>
            <a:ext cx="4009204" cy="334518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7271" y="3187645"/>
            <a:ext cx="4960007" cy="3317355"/>
          </a:xfrm>
          <a:prstGeom prst="rect">
            <a:avLst/>
          </a:prstGeom>
        </p:spPr>
      </p:pic>
    </p:spTree>
    <p:extLst>
      <p:ext uri="{BB962C8B-B14F-4D97-AF65-F5344CB8AC3E}">
        <p14:creationId xmlns:p14="http://schemas.microsoft.com/office/powerpoint/2010/main" val="337745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03664" y="1906386"/>
            <a:ext cx="10536380" cy="3829396"/>
          </a:xfrm>
        </p:spPr>
        <p:txBody>
          <a:bodyPr>
            <a:noAutofit/>
          </a:bodyPr>
          <a:lstStyle/>
          <a:p>
            <a:pPr algn="ctr"/>
            <a:r>
              <a:rPr lang="en-US" sz="5000" smtClean="0">
                <a:solidFill>
                  <a:schemeClr val="bg1"/>
                </a:solidFill>
                <a:latin typeface="Adobe Caslon Pro Bold" panose="0205070206050A020403" pitchFamily="18" charset="0"/>
                <a:cs typeface="Times New Roman" panose="02020603050405020304" pitchFamily="18" charset="0"/>
              </a:rPr>
              <a:t>Thanks </a:t>
            </a:r>
            <a:r>
              <a:rPr lang="en-US" sz="5000" dirty="0" smtClean="0">
                <a:solidFill>
                  <a:schemeClr val="bg1"/>
                </a:solidFill>
                <a:latin typeface="Adobe Caslon Pro Bold" panose="0205070206050A020403" pitchFamily="18" charset="0"/>
                <a:cs typeface="Times New Roman" panose="02020603050405020304" pitchFamily="18" charset="0"/>
              </a:rPr>
              <a:t>for watching</a:t>
            </a:r>
            <a:r>
              <a:rPr lang="en-US" sz="5000" dirty="0">
                <a:solidFill>
                  <a:schemeClr val="bg1"/>
                </a:solidFill>
                <a:latin typeface="Adobe Caslon Pro Bold" panose="0205070206050A020403" pitchFamily="18" charset="0"/>
                <a:cs typeface="Times New Roman" panose="02020603050405020304" pitchFamily="18" charset="0"/>
              </a:rPr>
              <a:t/>
            </a:r>
            <a:br>
              <a:rPr lang="en-US" sz="5000" dirty="0">
                <a:solidFill>
                  <a:schemeClr val="bg1"/>
                </a:solidFill>
                <a:latin typeface="Adobe Caslon Pro Bold" panose="0205070206050A020403" pitchFamily="18" charset="0"/>
                <a:cs typeface="Times New Roman" panose="02020603050405020304" pitchFamily="18" charset="0"/>
              </a:rPr>
            </a:br>
            <a:r>
              <a:rPr lang="en-US" sz="6000" dirty="0" smtClean="0">
                <a:solidFill>
                  <a:schemeClr val="bg1"/>
                </a:solidFill>
                <a:latin typeface="Adobe Caslon Pro Bold" panose="0205070206050A020403" pitchFamily="18" charset="0"/>
                <a:cs typeface="Times New Roman" panose="02020603050405020304" pitchFamily="18" charset="0"/>
              </a:rPr>
              <a:t>Q/A</a:t>
            </a:r>
            <a:endParaRPr lang="vi-VN" sz="6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460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OVERVIEW</a:t>
            </a:r>
            <a:br>
              <a:rPr lang="en-US" dirty="0">
                <a:solidFill>
                  <a:schemeClr val="bg1"/>
                </a:solidFill>
                <a:latin typeface="Times New Roman" panose="02020603050405020304" pitchFamily="18" charset="0"/>
                <a:cs typeface="Times New Roman" panose="02020603050405020304" pitchFamily="18" charset="0"/>
              </a:rPr>
            </a:br>
            <a:endParaRPr lang="vi-VN" sz="3300" dirty="0"/>
          </a:p>
        </p:txBody>
      </p:sp>
      <p:pic>
        <p:nvPicPr>
          <p:cNvPr id="1030" name="Picture 6" descr="Kết quả hình ảnh cho Apple logo hist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705" y="1932175"/>
            <a:ext cx="8934450" cy="2886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14919" y="5105476"/>
            <a:ext cx="7386917" cy="861774"/>
          </a:xfrm>
          <a:prstGeom prst="rect">
            <a:avLst/>
          </a:prstGeom>
          <a:noFill/>
        </p:spPr>
        <p:txBody>
          <a:bodyPr wrap="square" rtlCol="0">
            <a:spAutoFit/>
          </a:bodyPr>
          <a:lstStyle/>
          <a:p>
            <a:r>
              <a:rPr lang="en-US" sz="2500" dirty="0">
                <a:solidFill>
                  <a:schemeClr val="bg1"/>
                </a:solidFill>
                <a:latin typeface="Times New Roman" panose="02020603050405020304" pitchFamily="18" charset="0"/>
                <a:cs typeface="Times New Roman" panose="02020603050405020304" pitchFamily="18" charset="0"/>
              </a:rPr>
              <a:t>Apple Inc. uses the Apple brand to compete across several highly competitive </a:t>
            </a:r>
            <a:r>
              <a:rPr lang="en-US" sz="2500" dirty="0" smtClean="0">
                <a:solidFill>
                  <a:schemeClr val="bg1"/>
                </a:solidFill>
                <a:latin typeface="Times New Roman" panose="02020603050405020304" pitchFamily="18" charset="0"/>
                <a:cs typeface="Times New Roman" panose="02020603050405020304" pitchFamily="18" charset="0"/>
              </a:rPr>
              <a:t>markets</a:t>
            </a:r>
            <a:endParaRPr lang="en-US"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619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OVERVIEW</a:t>
            </a:r>
            <a:br>
              <a:rPr lang="en-US" dirty="0">
                <a:solidFill>
                  <a:schemeClr val="bg1"/>
                </a:solidFill>
                <a:latin typeface="Times New Roman" panose="02020603050405020304" pitchFamily="18" charset="0"/>
                <a:cs typeface="Times New Roman" panose="02020603050405020304" pitchFamily="18" charset="0"/>
              </a:rPr>
            </a:br>
            <a:endParaRPr lang="vi-VN" sz="3300" dirty="0"/>
          </a:p>
        </p:txBody>
      </p:sp>
      <p:sp>
        <p:nvSpPr>
          <p:cNvPr id="3" name="Content Placeholder 2"/>
          <p:cNvSpPr>
            <a:spLocks noGrp="1"/>
          </p:cNvSpPr>
          <p:nvPr>
            <p:ph idx="1"/>
          </p:nvPr>
        </p:nvSpPr>
        <p:spPr/>
        <p:txBody>
          <a:bodyPr anchor="ctr" anchorCtr="0">
            <a:normAutofit/>
          </a:bodyPr>
          <a:lstStyle/>
          <a:p>
            <a:pPr marL="0" indent="0">
              <a:buNone/>
            </a:pPr>
            <a:r>
              <a:rPr lang="en-US" dirty="0"/>
              <a:t/>
            </a:r>
            <a:br>
              <a:rPr lang="en-US" dirty="0"/>
            </a:br>
            <a:r>
              <a:rPr lang="en-US" dirty="0"/>
              <a:t/>
            </a:r>
            <a:br>
              <a:rPr lang="en-US" dirty="0"/>
            </a:br>
            <a:r>
              <a:rPr lang="en-US" dirty="0"/>
              <a:t/>
            </a:r>
            <a:br>
              <a:rPr lang="en-US" dirty="0"/>
            </a:br>
            <a:r>
              <a:rPr lang="en-US" dirty="0"/>
              <a:t/>
            </a:r>
            <a:br>
              <a:rPr lang="en-US" dirty="0"/>
            </a:br>
            <a:endParaRPr lang="vi-VN" dirty="0"/>
          </a:p>
        </p:txBody>
      </p:sp>
      <p:pic>
        <p:nvPicPr>
          <p:cNvPr id="6" name="Picture 2" descr="Kết quả hình ảnh cho touch screen &quot;gestures&quot; of iph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528" y="1779268"/>
            <a:ext cx="7409795" cy="3211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71440" y="5344180"/>
            <a:ext cx="3901969"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Touch screen "gestures"</a:t>
            </a:r>
            <a:endParaRPr lang="en-US" dirty="0">
              <a:solidFill>
                <a:schemeClr val="bg1"/>
              </a:solidFill>
            </a:endParaRPr>
          </a:p>
        </p:txBody>
      </p:sp>
    </p:spTree>
    <p:extLst>
      <p:ext uri="{BB962C8B-B14F-4D97-AF65-F5344CB8AC3E}">
        <p14:creationId xmlns:p14="http://schemas.microsoft.com/office/powerpoint/2010/main" val="141881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OVERVIEW</a:t>
            </a:r>
            <a:br>
              <a:rPr lang="en-US" dirty="0">
                <a:solidFill>
                  <a:schemeClr val="bg1"/>
                </a:solidFill>
                <a:latin typeface="Times New Roman" panose="02020603050405020304" pitchFamily="18" charset="0"/>
                <a:cs typeface="Times New Roman" panose="02020603050405020304" pitchFamily="18" charset="0"/>
              </a:rPr>
            </a:br>
            <a:endParaRPr lang="vi-VN" sz="3300" dirty="0"/>
          </a:p>
        </p:txBody>
      </p:sp>
      <p:pic>
        <p:nvPicPr>
          <p:cNvPr id="8" name="Picture 7" descr="Kết quả hình ảnh cho iPod was launched in 200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5208" y="1608083"/>
            <a:ext cx="8241068" cy="37600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217755" y="5566423"/>
            <a:ext cx="4035973" cy="477054"/>
          </a:xfrm>
          <a:prstGeom prst="rect">
            <a:avLst/>
          </a:prstGeom>
          <a:noFill/>
        </p:spPr>
        <p:txBody>
          <a:bodyPr wrap="square" rtlCol="0">
            <a:spAutoFit/>
          </a:bodyPr>
          <a:lstStyle/>
          <a:p>
            <a:pPr algn="ctr"/>
            <a:r>
              <a:rPr lang="en-US" sz="2500" dirty="0">
                <a:solidFill>
                  <a:schemeClr val="bg1"/>
                </a:solidFill>
                <a:latin typeface="Times New Roman" panose="02020603050405020304" pitchFamily="18" charset="0"/>
                <a:cs typeface="Times New Roman" panose="02020603050405020304" pitchFamily="18" charset="0"/>
              </a:rPr>
              <a:t>iPod was launched in </a:t>
            </a:r>
            <a:r>
              <a:rPr lang="en-US" sz="2500" dirty="0" smtClean="0">
                <a:solidFill>
                  <a:schemeClr val="bg1"/>
                </a:solidFill>
                <a:latin typeface="Times New Roman" panose="02020603050405020304" pitchFamily="18" charset="0"/>
                <a:cs typeface="Times New Roman" panose="02020603050405020304" pitchFamily="18" charset="0"/>
              </a:rPr>
              <a:t>2001</a:t>
            </a:r>
            <a:endParaRPr lang="en-US" sz="2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930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OVERVIEW</a:t>
            </a:r>
            <a:br>
              <a:rPr lang="en-US" dirty="0">
                <a:solidFill>
                  <a:schemeClr val="bg1"/>
                </a:solidFill>
                <a:latin typeface="Times New Roman" panose="02020603050405020304" pitchFamily="18" charset="0"/>
                <a:cs typeface="Times New Roman" panose="02020603050405020304" pitchFamily="18" charset="0"/>
              </a:rPr>
            </a:br>
            <a:endParaRPr lang="vi-VN" sz="3300" dirty="0"/>
          </a:p>
        </p:txBody>
      </p:sp>
      <p:sp>
        <p:nvSpPr>
          <p:cNvPr id="3" name="Content Placeholder 2"/>
          <p:cNvSpPr>
            <a:spLocks noGrp="1"/>
          </p:cNvSpPr>
          <p:nvPr>
            <p:ph idx="1"/>
          </p:nvPr>
        </p:nvSpPr>
        <p:spPr/>
        <p:txBody>
          <a:bodyPr anchor="ctr" anchorCtr="0">
            <a:normAutofit/>
          </a:bodyPr>
          <a:lstStyle/>
          <a:p>
            <a:pPr marL="0" indent="0">
              <a:buNone/>
            </a:pPr>
            <a:r>
              <a:rPr lang="en-US" dirty="0"/>
              <a:t/>
            </a:r>
            <a:br>
              <a:rPr lang="en-US" dirty="0"/>
            </a:br>
            <a:r>
              <a:rPr lang="en-US" dirty="0"/>
              <a:t/>
            </a:r>
            <a:br>
              <a:rPr lang="en-US" dirty="0"/>
            </a:br>
            <a:r>
              <a:rPr lang="en-US" dirty="0"/>
              <a:t/>
            </a:r>
            <a:br>
              <a:rPr lang="en-US" dirty="0"/>
            </a:br>
            <a:r>
              <a:rPr lang="en-US" dirty="0"/>
              <a:t/>
            </a:r>
            <a:br>
              <a:rPr lang="en-US" dirty="0"/>
            </a:br>
            <a:endParaRPr lang="vi-VN" dirty="0"/>
          </a:p>
        </p:txBody>
      </p:sp>
      <p:pic>
        <p:nvPicPr>
          <p:cNvPr id="6" name="Picture 2" descr="Kết quả hình ảnh cho Apple as a &quot;mobile devices company&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607" y="1671145"/>
            <a:ext cx="7051205" cy="37303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05171" y="5508899"/>
            <a:ext cx="7330965" cy="954107"/>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Steve Jobs, Apple's co-Founder, described Apple as a "mobile devices company" </a:t>
            </a:r>
            <a:endParaRPr lang="en-US" dirty="0">
              <a:solidFill>
                <a:schemeClr val="bg1"/>
              </a:solidFill>
            </a:endParaRPr>
          </a:p>
        </p:txBody>
      </p:sp>
    </p:spTree>
    <p:extLst>
      <p:ext uri="{BB962C8B-B14F-4D97-AF65-F5344CB8AC3E}">
        <p14:creationId xmlns:p14="http://schemas.microsoft.com/office/powerpoint/2010/main" val="236827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700" dirty="0">
                <a:solidFill>
                  <a:schemeClr val="bg1"/>
                </a:solidFill>
                <a:latin typeface="Times New Roman" panose="02020603050405020304" pitchFamily="18" charset="0"/>
                <a:cs typeface="Times New Roman" panose="02020603050405020304" pitchFamily="18" charset="0"/>
              </a:rPr>
              <a:t>The Apple Brand Personality</a:t>
            </a:r>
            <a:r>
              <a:rPr lang="en-US" dirty="0"/>
              <a:t/>
            </a:r>
            <a:br>
              <a:rPr lang="en-US" dirty="0"/>
            </a:br>
            <a:r>
              <a:rPr lang="en-US" dirty="0">
                <a:solidFill>
                  <a:schemeClr val="bg1"/>
                </a:solidFill>
                <a:latin typeface="Times New Roman" panose="02020603050405020304" pitchFamily="18" charset="0"/>
                <a:cs typeface="Times New Roman" panose="02020603050405020304" pitchFamily="18" charset="0"/>
              </a:rPr>
              <a:t/>
            </a:r>
            <a:br>
              <a:rPr lang="en-US" dirty="0">
                <a:solidFill>
                  <a:schemeClr val="bg1"/>
                </a:solidFill>
                <a:latin typeface="Times New Roman" panose="02020603050405020304" pitchFamily="18" charset="0"/>
                <a:cs typeface="Times New Roman" panose="02020603050405020304" pitchFamily="18" charset="0"/>
              </a:rPr>
            </a:br>
            <a:endParaRPr lang="vi-VN" sz="3300" dirty="0"/>
          </a:p>
        </p:txBody>
      </p:sp>
      <p:sp>
        <p:nvSpPr>
          <p:cNvPr id="5" name="TextBox 4"/>
          <p:cNvSpPr txBox="1"/>
          <p:nvPr/>
        </p:nvSpPr>
        <p:spPr>
          <a:xfrm>
            <a:off x="2035833" y="5791200"/>
            <a:ext cx="8781393"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Apple has a branding strategy that focuses on the </a:t>
            </a:r>
            <a:r>
              <a:rPr lang="en-US" sz="2800" dirty="0" smtClean="0">
                <a:solidFill>
                  <a:schemeClr val="bg1"/>
                </a:solidFill>
                <a:latin typeface="Times New Roman" panose="02020603050405020304" pitchFamily="18" charset="0"/>
                <a:cs typeface="Times New Roman" panose="02020603050405020304" pitchFamily="18" charset="0"/>
              </a:rPr>
              <a:t>emotions</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6148" name="Picture 4" descr="Kết quả hình ảnh cho The Apple brand personality is about lifesty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3463" y="1545021"/>
            <a:ext cx="6113619" cy="406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700" dirty="0">
                <a:solidFill>
                  <a:schemeClr val="bg1"/>
                </a:solidFill>
                <a:latin typeface="Times New Roman" panose="02020603050405020304" pitchFamily="18" charset="0"/>
                <a:cs typeface="Times New Roman" panose="02020603050405020304" pitchFamily="18" charset="0"/>
              </a:rPr>
              <a:t>The Apple Brand Personality</a:t>
            </a:r>
            <a:r>
              <a:rPr lang="en-US" dirty="0"/>
              <a:t/>
            </a:r>
            <a:br>
              <a:rPr lang="en-US" dirty="0"/>
            </a:br>
            <a:r>
              <a:rPr lang="en-US" dirty="0">
                <a:solidFill>
                  <a:schemeClr val="bg1"/>
                </a:solidFill>
                <a:latin typeface="Times New Roman" panose="02020603050405020304" pitchFamily="18" charset="0"/>
                <a:cs typeface="Times New Roman" panose="02020603050405020304" pitchFamily="18" charset="0"/>
              </a:rPr>
              <a:t/>
            </a:r>
            <a:br>
              <a:rPr lang="en-US" dirty="0">
                <a:solidFill>
                  <a:schemeClr val="bg1"/>
                </a:solidFill>
                <a:latin typeface="Times New Roman" panose="02020603050405020304" pitchFamily="18" charset="0"/>
                <a:cs typeface="Times New Roman" panose="02020603050405020304" pitchFamily="18" charset="0"/>
              </a:rPr>
            </a:br>
            <a:endParaRPr lang="vi-VN" sz="3300" dirty="0"/>
          </a:p>
        </p:txBody>
      </p:sp>
      <p:sp>
        <p:nvSpPr>
          <p:cNvPr id="3" name="Content Placeholder 2"/>
          <p:cNvSpPr>
            <a:spLocks noGrp="1"/>
          </p:cNvSpPr>
          <p:nvPr>
            <p:ph idx="1"/>
          </p:nvPr>
        </p:nvSpPr>
        <p:spPr/>
        <p:txBody>
          <a:bodyPr anchor="ctr" anchorCtr="0">
            <a:normAutofit/>
          </a:bodyPr>
          <a:lstStyle/>
          <a:p>
            <a:pPr marL="0" indent="0">
              <a:buNone/>
            </a:pPr>
            <a:r>
              <a:rPr lang="en-US" dirty="0"/>
              <a:t/>
            </a:r>
            <a:br>
              <a:rPr lang="en-US" dirty="0"/>
            </a:br>
            <a:r>
              <a:rPr lang="en-US" dirty="0"/>
              <a:t/>
            </a:r>
            <a:br>
              <a:rPr lang="en-US" dirty="0"/>
            </a:br>
            <a:r>
              <a:rPr lang="en-US" dirty="0"/>
              <a:t/>
            </a:r>
            <a:br>
              <a:rPr lang="en-US" dirty="0"/>
            </a:br>
            <a:r>
              <a:rPr lang="en-US" dirty="0"/>
              <a:t/>
            </a:r>
            <a:br>
              <a:rPr lang="en-US" dirty="0"/>
            </a:br>
            <a:endParaRPr lang="vi-VN" dirty="0"/>
          </a:p>
        </p:txBody>
      </p:sp>
      <p:pic>
        <p:nvPicPr>
          <p:cNvPr id="10242" name="Picture 2" descr="Kết quả hình ảnh cho Apple Brand Equ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851" y="1896275"/>
            <a:ext cx="4493179" cy="354367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Kết quả hình ảnh cho Apple Brand Equ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048" y="1896275"/>
            <a:ext cx="4335517" cy="354367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p:cNvSpPr/>
          <p:nvPr/>
        </p:nvSpPr>
        <p:spPr>
          <a:xfrm>
            <a:off x="5751513" y="3352799"/>
            <a:ext cx="838473" cy="41939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88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0244"/>
                                        </p:tgtEl>
                                        <p:attrNameLst>
                                          <p:attrName>style.visibility</p:attrName>
                                        </p:attrNameLst>
                                      </p:cBhvr>
                                      <p:to>
                                        <p:strVal val="visible"/>
                                      </p:to>
                                    </p:set>
                                    <p:animEffect transition="in" filter="barn(inVertical)">
                                      <p:cBhvr>
                                        <p:cTn id="19"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sz="3300" dirty="0">
                <a:solidFill>
                  <a:schemeClr val="bg1"/>
                </a:solidFill>
                <a:latin typeface="Times New Roman" panose="02020603050405020304" pitchFamily="18" charset="0"/>
                <a:cs typeface="Times New Roman" panose="02020603050405020304" pitchFamily="18" charset="0"/>
              </a:rPr>
              <a:t>APPLE CUSTOMER EXPERIENCE</a:t>
            </a:r>
          </a:p>
        </p:txBody>
      </p:sp>
      <p:sp>
        <p:nvSpPr>
          <p:cNvPr id="3" name="Content Placeholder 2"/>
          <p:cNvSpPr>
            <a:spLocks noGrp="1"/>
          </p:cNvSpPr>
          <p:nvPr>
            <p:ph idx="1"/>
          </p:nvPr>
        </p:nvSpPr>
        <p:spPr/>
        <p:txBody>
          <a:bodyPr anchor="ctr" anchorCtr="0">
            <a:normAutofit/>
          </a:bodyPr>
          <a:lstStyle/>
          <a:p>
            <a:pPr marL="0" indent="0">
              <a:buNone/>
            </a:pPr>
            <a:r>
              <a:rPr lang="en-US" dirty="0"/>
              <a:t/>
            </a:r>
            <a:br>
              <a:rPr lang="en-US" dirty="0"/>
            </a:br>
            <a:r>
              <a:rPr lang="en-US" dirty="0"/>
              <a:t/>
            </a:r>
            <a:br>
              <a:rPr lang="en-US" dirty="0"/>
            </a:br>
            <a:r>
              <a:rPr lang="en-US" dirty="0"/>
              <a:t/>
            </a:r>
            <a:br>
              <a:rPr lang="en-US" dirty="0"/>
            </a:br>
            <a:r>
              <a:rPr lang="en-US" dirty="0"/>
              <a:t/>
            </a:r>
            <a:br>
              <a:rPr lang="en-US" dirty="0"/>
            </a:br>
            <a:endParaRPr lang="vi-VN" dirty="0"/>
          </a:p>
        </p:txBody>
      </p:sp>
      <p:pic>
        <p:nvPicPr>
          <p:cNvPr id="12290" name="Picture 2" descr="Kết quả hình ảnh cho Apple with customer exper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709" y="1534957"/>
            <a:ext cx="5674990" cy="425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156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502</TotalTime>
  <Words>3443</Words>
  <Application>Microsoft Office PowerPoint</Application>
  <PresentationFormat>Widescreen</PresentationFormat>
  <Paragraphs>185</Paragraphs>
  <Slides>23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Adobe Caslon Pro Bold</vt:lpstr>
      <vt:lpstr>Arial</vt:lpstr>
      <vt:lpstr>Calibri</vt:lpstr>
      <vt:lpstr>Calibri Light</vt:lpstr>
      <vt:lpstr>Tahoma</vt:lpstr>
      <vt:lpstr>Times New Roman</vt:lpstr>
      <vt:lpstr>Wingdings</vt:lpstr>
      <vt:lpstr>Celestial</vt:lpstr>
      <vt:lpstr>UNIVERSITY INFORMATION OF TECHNOLOGY  Software Engineering Faculty Human Computer Interaction  Apple's Branding Strategy</vt:lpstr>
      <vt:lpstr> CONTENT</vt:lpstr>
      <vt:lpstr>OVERVIEW </vt:lpstr>
      <vt:lpstr>OVERVIEW </vt:lpstr>
      <vt:lpstr>OVERVIEW </vt:lpstr>
      <vt:lpstr>OVERVIEW </vt:lpstr>
      <vt:lpstr>The Apple Brand Personality  </vt:lpstr>
      <vt:lpstr>The Apple Brand Personality  </vt:lpstr>
      <vt:lpstr>APPLE CUSTOMER EXPERIENCE</vt:lpstr>
      <vt:lpstr>APPLE CUSTOMER EXPERIENCE   </vt:lpstr>
      <vt:lpstr>APPLE BRAND ARCHITECTURE</vt:lpstr>
      <vt:lpstr>Apple Brand Halo Effect</vt:lpstr>
      <vt:lpstr>Apple Brand Halo Effect</vt:lpstr>
      <vt:lpstr>Apple is employing the halo effect in it’s Apple Mac product strategy.</vt:lpstr>
      <vt:lpstr>Expect the Halo to Speak - Siri and beyond</vt:lpstr>
      <vt:lpstr>Apple Re-entering the Corporate Market via the iPhone and iPad Halo Effect</vt:lpstr>
      <vt:lpstr>Apple Re-entering the Corporate Market via the iPhone and iPad Halo Effect</vt:lpstr>
      <vt:lpstr>Apple Re-entering the Corporate Market via the iPhone and iPad Halo Effect</vt:lpstr>
      <vt:lpstr>Apple Re-entering the Corporate Market via the iPhone and iPad Halo Effect</vt:lpstr>
      <vt:lpstr>After Halos – Clouds</vt:lpstr>
      <vt:lpstr>Apple Watch: The Masterbrand and Brand Promise</vt:lpstr>
      <vt:lpstr>Apple's Original Apple Macintosh Marketing Strategy</vt:lpstr>
      <vt:lpstr>Thanks for watching Q/A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INFORMATION OF TECHNOLOGY  Software Engineering Faculty Human Computer Interaction  Apple's Branding Strategy</dc:title>
  <dc:creator>Trung Ngô</dc:creator>
  <cp:lastModifiedBy>Trung Ngô</cp:lastModifiedBy>
  <cp:revision>94</cp:revision>
  <dcterms:created xsi:type="dcterms:W3CDTF">2016-09-18T05:52:34Z</dcterms:created>
  <dcterms:modified xsi:type="dcterms:W3CDTF">2016-09-19T14:57:02Z</dcterms:modified>
</cp:coreProperties>
</file>